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4"/>
  </p:sldMasterIdLst>
  <p:sldIdLst>
    <p:sldId id="256" r:id="rId5"/>
    <p:sldId id="257" r:id="rId6"/>
    <p:sldId id="269" r:id="rId7"/>
    <p:sldId id="270" r:id="rId8"/>
    <p:sldId id="271" r:id="rId9"/>
    <p:sldId id="272" r:id="rId10"/>
    <p:sldId id="274" r:id="rId11"/>
    <p:sldId id="273" r:id="rId12"/>
    <p:sldId id="276" r:id="rId13"/>
    <p:sldId id="277" r:id="rId14"/>
    <p:sldId id="278" r:id="rId15"/>
    <p:sldId id="296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</p:sldIdLst>
  <p:sldSz cx="12192000" cy="6858000"/>
  <p:notesSz cx="6858000" cy="9144000"/>
  <p:embeddedFontLst>
    <p:embeddedFont>
      <p:font typeface="G마켓 산스 Bold" panose="02000000000000000000" pitchFamily="50" charset="-127"/>
      <p:regular r:id="rId33"/>
    </p:embeddedFont>
    <p:embeddedFont>
      <p:font typeface="G마켓 산스 Medium" panose="02000000000000000000" pitchFamily="50" charset="-127"/>
      <p:regular r:id="rId34"/>
    </p:embeddedFont>
    <p:embeddedFont>
      <p:font typeface="Pretendard ExtraLight" panose="02000303000000020004" pitchFamily="50" charset="-127"/>
      <p:regular r:id="rId35"/>
    </p:embeddedFont>
    <p:embeddedFont>
      <p:font typeface="Pretendard Light" panose="02000403000000020004" pitchFamily="50" charset="-127"/>
      <p:regular r:id="rId36"/>
    </p:embeddedFont>
    <p:embeddedFont>
      <p:font typeface="Pretendard Medium" panose="02000603000000020004" pitchFamily="50" charset="-127"/>
      <p:regular r:id="rId37"/>
    </p:embeddedFont>
    <p:embeddedFont>
      <p:font typeface="Pretendard SemiBold" panose="02000703000000020004" pitchFamily="50" charset="-127"/>
      <p:bold r:id="rId38"/>
    </p:embeddedFont>
    <p:embeddedFont>
      <p:font typeface="긱블말랑이" panose="020D0504000000000000" pitchFamily="34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0DB085CC-2B09-459C-AEF8-D2907C0C273F}">
          <p14:sldIdLst>
            <p14:sldId id="256"/>
            <p14:sldId id="257"/>
          </p14:sldIdLst>
        </p14:section>
        <p14:section name="1장" id="{1A706F25-C822-4FDC-A604-4B1AE7368231}">
          <p14:sldIdLst>
            <p14:sldId id="269"/>
            <p14:sldId id="270"/>
            <p14:sldId id="271"/>
            <p14:sldId id="272"/>
            <p14:sldId id="274"/>
            <p14:sldId id="273"/>
          </p14:sldIdLst>
        </p14:section>
        <p14:section name="2장" id="{4623BED4-6AFF-4802-869E-4332445C98B1}">
          <p14:sldIdLst>
            <p14:sldId id="276"/>
            <p14:sldId id="277"/>
            <p14:sldId id="278"/>
            <p14:sldId id="296"/>
          </p14:sldIdLst>
        </p14:section>
        <p14:section name="3장" id="{94B593A7-EC44-4672-BD9C-0D9ED077F761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4장" id="{7025205E-5D85-4FAE-A173-01DCE9A8CD50}">
          <p14:sldIdLst>
            <p14:sldId id="292"/>
          </p14:sldIdLst>
        </p14:section>
        <p14:section name="5장" id="{0EC83D92-AC0D-449B-B1C3-D160DFFCF177}">
          <p14:sldIdLst>
            <p14:sldId id="293"/>
            <p14:sldId id="294"/>
          </p14:sldIdLst>
        </p14:section>
        <p14:section name="제목 없는 구역" id="{C62F6E34-1DE8-46E7-AAE1-EB8000DEDEDD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1" autoAdjust="0"/>
    <p:restoredTop sz="96353" autoAdjust="0"/>
  </p:normalViewPr>
  <p:slideViewPr>
    <p:cSldViewPr snapToGrid="0">
      <p:cViewPr>
        <p:scale>
          <a:sx n="100" d="100"/>
          <a:sy n="100" d="100"/>
        </p:scale>
        <p:origin x="204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44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34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5115FE-EB61-02DC-69A2-E3A4E11B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5242AF-1291-1509-689A-AF7C84EB3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7F022-2851-360A-97F1-22322FEE1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92514-E08E-430E-A431-E21847EBA660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F1040-4971-7F7B-5F16-A845EE5AB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65FDE-C640-D528-BFA2-C568D680E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6013-FA12-443A-8CE8-F5FB6A8909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3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svg"/><Relationship Id="rId7" Type="http://schemas.openxmlformats.org/officeDocument/2006/relationships/image" Target="../media/image4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2.svg"/><Relationship Id="rId5" Type="http://schemas.openxmlformats.org/officeDocument/2006/relationships/image" Target="../media/image47.svg"/><Relationship Id="rId10" Type="http://schemas.openxmlformats.org/officeDocument/2006/relationships/image" Target="../media/image11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E38144-61FA-4245-5003-5EA15959A2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8247"/>
          </a:solidFill>
          <a:ln w="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1BBC46-EA3D-023C-1505-776D1488ACF8}"/>
              </a:ext>
            </a:extLst>
          </p:cNvPr>
          <p:cNvSpPr txBox="1"/>
          <p:nvPr/>
        </p:nvSpPr>
        <p:spPr>
          <a:xfrm>
            <a:off x="-630238" y="3326508"/>
            <a:ext cx="1345247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600" dirty="0">
                <a:solidFill>
                  <a:schemeClr val="bg1">
                    <a:alpha val="19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COCKTAIL</a:t>
            </a:r>
            <a:endParaRPr lang="ko-KR" altLang="en-US" sz="16600" dirty="0">
              <a:solidFill>
                <a:schemeClr val="bg1">
                  <a:alpha val="19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B88A2A1E-1C14-F724-EF98-092AB08C4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78" y="910777"/>
            <a:ext cx="955332" cy="132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10CC7A-666C-4CBB-8549-EB7FF68E7DB3}"/>
              </a:ext>
            </a:extLst>
          </p:cNvPr>
          <p:cNvSpPr txBox="1"/>
          <p:nvPr/>
        </p:nvSpPr>
        <p:spPr>
          <a:xfrm>
            <a:off x="1510844" y="1092291"/>
            <a:ext cx="27414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마텐더</a:t>
            </a:r>
            <a:endParaRPr lang="ko-KR" altLang="en-US" sz="8000" dirty="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C8B09-B877-92BD-FDA4-9EF785DAA603}"/>
              </a:ext>
            </a:extLst>
          </p:cNvPr>
          <p:cNvSpPr txBox="1"/>
          <p:nvPr/>
        </p:nvSpPr>
        <p:spPr>
          <a:xfrm>
            <a:off x="1567995" y="887831"/>
            <a:ext cx="338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나만의 바텐더</a:t>
            </a:r>
            <a:r>
              <a:rPr lang="en-US" altLang="ko-KR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endParaRPr lang="ko-KR" altLang="en-US" sz="2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D5BAFB-1E67-0B60-BD45-ACF0A90D0515}"/>
              </a:ext>
            </a:extLst>
          </p:cNvPr>
          <p:cNvGrpSpPr/>
          <p:nvPr/>
        </p:nvGrpSpPr>
        <p:grpSpPr>
          <a:xfrm>
            <a:off x="555878" y="5376130"/>
            <a:ext cx="2819790" cy="779157"/>
            <a:chOff x="7396087" y="4274667"/>
            <a:chExt cx="2819790" cy="7791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DE9757-3387-C057-5AC3-B34A6DF8CCBE}"/>
                </a:ext>
              </a:extLst>
            </p:cNvPr>
            <p:cNvSpPr txBox="1"/>
            <p:nvPr/>
          </p:nvSpPr>
          <p:spPr>
            <a:xfrm>
              <a:off x="7396087" y="4274667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팀장 </a:t>
              </a:r>
              <a:r>
                <a:rPr lang="en-US" altLang="ko-KR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: </a:t>
              </a:r>
              <a:endPara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49050C-65BA-AE79-4C30-BD1238A195DE}"/>
                </a:ext>
              </a:extLst>
            </p:cNvPr>
            <p:cNvSpPr txBox="1"/>
            <p:nvPr/>
          </p:nvSpPr>
          <p:spPr>
            <a:xfrm>
              <a:off x="7396087" y="4684492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 </a:t>
              </a:r>
              <a:r>
                <a:rPr lang="en-US" altLang="ko-KR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: </a:t>
              </a:r>
              <a:endPara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9C420F-2E73-C514-760A-7CCF46246A6A}"/>
                </a:ext>
              </a:extLst>
            </p:cNvPr>
            <p:cNvSpPr txBox="1"/>
            <p:nvPr/>
          </p:nvSpPr>
          <p:spPr>
            <a:xfrm>
              <a:off x="8024251" y="427466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김군순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4730F5-A5F0-6E18-778A-D7C11AFF484E}"/>
                </a:ext>
              </a:extLst>
            </p:cNvPr>
            <p:cNvSpPr txBox="1"/>
            <p:nvPr/>
          </p:nvSpPr>
          <p:spPr>
            <a:xfrm>
              <a:off x="8024251" y="4684492"/>
              <a:ext cx="219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이대섭</a:t>
              </a:r>
              <a:r>
                <a:rPr lang="en-US" altLang="ko-KR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김한주</a:t>
              </a:r>
              <a:r>
                <a:rPr lang="en-US" altLang="ko-KR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서희주</a:t>
              </a:r>
              <a:endParaRPr lang="ko-KR" altLang="en-US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1E66DE-80EE-94C6-EAEF-1C20263FCABA}"/>
              </a:ext>
            </a:extLst>
          </p:cNvPr>
          <p:cNvSpPr txBox="1"/>
          <p:nvPr/>
        </p:nvSpPr>
        <p:spPr>
          <a:xfrm>
            <a:off x="4206096" y="4304742"/>
            <a:ext cx="74943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칵테일 레시피 추천 및</a:t>
            </a:r>
            <a:endParaRPr lang="en-US" altLang="ko-KR" sz="6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ko-KR" altLang="en-US" sz="6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커뮤니티 서비스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06CD70-20EF-ECC2-AE5A-9A350E3B63F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52300" y="1754011"/>
            <a:ext cx="80063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09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02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설계과정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서비스 흐름도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DB16B27-F75F-EB1A-F806-7A7E16965FA8}"/>
              </a:ext>
            </a:extLst>
          </p:cNvPr>
          <p:cNvSpPr/>
          <p:nvPr/>
        </p:nvSpPr>
        <p:spPr>
          <a:xfrm>
            <a:off x="920194" y="4436065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5101165-C19A-FB3F-7464-6832B46878D0}"/>
              </a:ext>
            </a:extLst>
          </p:cNvPr>
          <p:cNvSpPr/>
          <p:nvPr/>
        </p:nvSpPr>
        <p:spPr>
          <a:xfrm>
            <a:off x="920195" y="3498444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메인화면</a:t>
            </a:r>
            <a:endParaRPr lang="ko-KR" altLang="en-US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E9E714-FF06-89C9-DD95-C5E9F0324347}"/>
              </a:ext>
            </a:extLst>
          </p:cNvPr>
          <p:cNvSpPr/>
          <p:nvPr/>
        </p:nvSpPr>
        <p:spPr>
          <a:xfrm>
            <a:off x="3129295" y="1447801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전체메뉴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76B1B63-C0E1-292B-26E7-3E12856123A9}"/>
              </a:ext>
            </a:extLst>
          </p:cNvPr>
          <p:cNvSpPr/>
          <p:nvPr/>
        </p:nvSpPr>
        <p:spPr>
          <a:xfrm>
            <a:off x="3129295" y="2188297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인기순위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0BABA5C-7999-9CA5-FA3C-A898D3096A2E}"/>
              </a:ext>
            </a:extLst>
          </p:cNvPr>
          <p:cNvSpPr/>
          <p:nvPr/>
        </p:nvSpPr>
        <p:spPr>
          <a:xfrm>
            <a:off x="3129295" y="2928793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도전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 </a:t>
            </a:r>
            <a:r>
              <a:rPr lang="ko-KR" altLang="en-US" sz="1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마텐더</a:t>
            </a:r>
            <a:endParaRPr lang="ko-KR" altLang="en-US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4B2578-2D2D-CECD-13F8-CA86F77CC03B}"/>
              </a:ext>
            </a:extLst>
          </p:cNvPr>
          <p:cNvSpPr/>
          <p:nvPr/>
        </p:nvSpPr>
        <p:spPr>
          <a:xfrm>
            <a:off x="3129295" y="3669289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칵테일 웹진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A944F1-B906-AD76-68F3-8E791B837392}"/>
              </a:ext>
            </a:extLst>
          </p:cNvPr>
          <p:cNvSpPr/>
          <p:nvPr/>
        </p:nvSpPr>
        <p:spPr>
          <a:xfrm>
            <a:off x="3129295" y="4409785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연애테스트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ABBDB6F-002E-F502-3E20-6E2EC5F2C36C}"/>
              </a:ext>
            </a:extLst>
          </p:cNvPr>
          <p:cNvSpPr/>
          <p:nvPr/>
        </p:nvSpPr>
        <p:spPr>
          <a:xfrm>
            <a:off x="3129295" y="5150281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커뮤니티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C919705-117A-3871-EC3C-470CAF4651FD}"/>
              </a:ext>
            </a:extLst>
          </p:cNvPr>
          <p:cNvSpPr/>
          <p:nvPr/>
        </p:nvSpPr>
        <p:spPr>
          <a:xfrm>
            <a:off x="4877132" y="1447801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메뉴 필터링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20C4811-18D1-9E6E-4EE9-61F17322139E}"/>
              </a:ext>
            </a:extLst>
          </p:cNvPr>
          <p:cNvSpPr/>
          <p:nvPr/>
        </p:nvSpPr>
        <p:spPr>
          <a:xfrm>
            <a:off x="6624970" y="1447801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상세조회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3A105A-0064-C8D3-2380-BFB6542622B4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385358" y="1671207"/>
            <a:ext cx="743937" cy="2050643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8C11B-05BC-46C2-CE9A-09E145044C2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2385358" y="2411703"/>
            <a:ext cx="743937" cy="1310147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81C9563-6661-1724-0056-BAA1F849F293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385358" y="3152199"/>
            <a:ext cx="743937" cy="56965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FF02A69-569F-C138-3161-4402ACC4F72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385358" y="3721850"/>
            <a:ext cx="743937" cy="170845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5EFF51-3FDC-D8D4-D033-F6B9BCC69A5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385358" y="3721850"/>
            <a:ext cx="743937" cy="91134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C26E39-55DF-6178-C9E9-8B237BCB2727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2385358" y="3721850"/>
            <a:ext cx="743937" cy="1651837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8C7C25-B5DF-B65D-C30C-5B20565281AA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4594458" y="1671207"/>
            <a:ext cx="28267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0AB0987-E22A-CFEF-D49E-980AE64CB27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342295" y="1671207"/>
            <a:ext cx="282675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C19D4B49-0857-9715-9E33-D74D467ED234}"/>
              </a:ext>
            </a:extLst>
          </p:cNvPr>
          <p:cNvCxnSpPr>
            <a:stCxn id="9" idx="3"/>
            <a:endCxn id="15" idx="2"/>
          </p:cNvCxnSpPr>
          <p:nvPr/>
        </p:nvCxnSpPr>
        <p:spPr>
          <a:xfrm flipV="1">
            <a:off x="4594458" y="1894613"/>
            <a:ext cx="2763094" cy="517090"/>
          </a:xfrm>
          <a:prstGeom prst="bentConnector2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E32FE472-B05A-E5E3-0348-8A4712DE1C85}"/>
              </a:ext>
            </a:extLst>
          </p:cNvPr>
          <p:cNvSpPr/>
          <p:nvPr/>
        </p:nvSpPr>
        <p:spPr>
          <a:xfrm>
            <a:off x="4877132" y="2928793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레시피 업로드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8CD1D34C-B494-0A3F-3839-02AC1729F7EF}"/>
              </a:ext>
            </a:extLst>
          </p:cNvPr>
          <p:cNvCxnSpPr>
            <a:cxnSpLocks/>
            <a:stCxn id="109" idx="0"/>
            <a:endCxn id="8" idx="2"/>
          </p:cNvCxnSpPr>
          <p:nvPr/>
        </p:nvCxnSpPr>
        <p:spPr>
          <a:xfrm rot="16200000" flipV="1">
            <a:off x="4218706" y="1537784"/>
            <a:ext cx="1034180" cy="1747837"/>
          </a:xfrm>
          <a:prstGeom prst="bentConnector3">
            <a:avLst>
              <a:gd name="adj1" fmla="val 83157"/>
            </a:avLst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E355F6F-89CE-90B8-3D42-CA18C2BCE4F7}"/>
              </a:ext>
            </a:extLst>
          </p:cNvPr>
          <p:cNvCxnSpPr>
            <a:cxnSpLocks/>
            <a:stCxn id="10" idx="3"/>
            <a:endCxn id="109" idx="1"/>
          </p:cNvCxnSpPr>
          <p:nvPr/>
        </p:nvCxnSpPr>
        <p:spPr>
          <a:xfrm>
            <a:off x="4594458" y="3152199"/>
            <a:ext cx="28267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E622317-0AF0-BD77-8D5C-D4696C03767A}"/>
              </a:ext>
            </a:extLst>
          </p:cNvPr>
          <p:cNvSpPr/>
          <p:nvPr/>
        </p:nvSpPr>
        <p:spPr>
          <a:xfrm>
            <a:off x="8372808" y="1999160"/>
            <a:ext cx="1465163" cy="4468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좋아요 </a:t>
            </a:r>
            <a:r>
              <a: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북마크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6F455B5D-67E5-164A-7892-15DD8402A02A}"/>
              </a:ext>
            </a:extLst>
          </p:cNvPr>
          <p:cNvSpPr/>
          <p:nvPr/>
        </p:nvSpPr>
        <p:spPr>
          <a:xfrm>
            <a:off x="3129294" y="5890775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마이페이지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96A9E37-27DD-367E-D2A1-0A490C955C00}"/>
              </a:ext>
            </a:extLst>
          </p:cNvPr>
          <p:cNvCxnSpPr>
            <a:cxnSpLocks/>
            <a:stCxn id="7" idx="2"/>
            <a:endCxn id="2" idx="0"/>
          </p:cNvCxnSpPr>
          <p:nvPr/>
        </p:nvCxnSpPr>
        <p:spPr>
          <a:xfrm flipH="1">
            <a:off x="1652776" y="3945256"/>
            <a:ext cx="1" cy="490809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2334566B-BDA0-BEB1-E2CD-DA5355A0886D}"/>
              </a:ext>
            </a:extLst>
          </p:cNvPr>
          <p:cNvCxnSpPr>
            <a:cxnSpLocks/>
            <a:stCxn id="2" idx="2"/>
            <a:endCxn id="120" idx="1"/>
          </p:cNvCxnSpPr>
          <p:nvPr/>
        </p:nvCxnSpPr>
        <p:spPr>
          <a:xfrm rot="16200000" flipH="1">
            <a:off x="1775383" y="4760270"/>
            <a:ext cx="1231304" cy="1476518"/>
          </a:xfrm>
          <a:prstGeom prst="bentConnector2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948F5156-0296-81C3-25B8-B49921EA15E4}"/>
              </a:ext>
            </a:extLst>
          </p:cNvPr>
          <p:cNvCxnSpPr>
            <a:cxnSpLocks/>
            <a:stCxn id="15" idx="3"/>
            <a:endCxn id="119" idx="1"/>
          </p:cNvCxnSpPr>
          <p:nvPr/>
        </p:nvCxnSpPr>
        <p:spPr>
          <a:xfrm>
            <a:off x="8090133" y="1671207"/>
            <a:ext cx="282675" cy="551359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4DFFB271-832B-6337-0EAF-2A303E5B0004}"/>
              </a:ext>
            </a:extLst>
          </p:cNvPr>
          <p:cNvSpPr/>
          <p:nvPr/>
        </p:nvSpPr>
        <p:spPr>
          <a:xfrm>
            <a:off x="8372808" y="1447801"/>
            <a:ext cx="1465163" cy="4468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유사 레시피 추천</a:t>
            </a:r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B1A3F68-C727-AF7A-AA7D-AA5483B3EF73}"/>
              </a:ext>
            </a:extLst>
          </p:cNvPr>
          <p:cNvCxnSpPr>
            <a:cxnSpLocks/>
            <a:stCxn id="15" idx="3"/>
            <a:endCxn id="135" idx="1"/>
          </p:cNvCxnSpPr>
          <p:nvPr/>
        </p:nvCxnSpPr>
        <p:spPr>
          <a:xfrm>
            <a:off x="8090133" y="1671207"/>
            <a:ext cx="282675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B72ADBD7-0CA1-1A09-2745-68A5550505CC}"/>
              </a:ext>
            </a:extLst>
          </p:cNvPr>
          <p:cNvCxnSpPr>
            <a:cxnSpLocks/>
            <a:stCxn id="119" idx="2"/>
            <a:endCxn id="9" idx="2"/>
          </p:cNvCxnSpPr>
          <p:nvPr/>
        </p:nvCxnSpPr>
        <p:spPr>
          <a:xfrm rot="5400000">
            <a:off x="6389066" y="-81216"/>
            <a:ext cx="189137" cy="5243513"/>
          </a:xfrm>
          <a:prstGeom prst="bentConnector3">
            <a:avLst>
              <a:gd name="adj1" fmla="val 220865"/>
            </a:avLst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ACD225CB-6F59-23E9-AD7A-0DB24E9D339F}"/>
              </a:ext>
            </a:extLst>
          </p:cNvPr>
          <p:cNvCxnSpPr>
            <a:cxnSpLocks/>
            <a:stCxn id="119" idx="3"/>
            <a:endCxn id="8" idx="0"/>
          </p:cNvCxnSpPr>
          <p:nvPr/>
        </p:nvCxnSpPr>
        <p:spPr>
          <a:xfrm flipH="1" flipV="1">
            <a:off x="3861877" y="1447801"/>
            <a:ext cx="5976094" cy="774765"/>
          </a:xfrm>
          <a:prstGeom prst="bentConnector4">
            <a:avLst>
              <a:gd name="adj1" fmla="val -8766"/>
              <a:gd name="adj2" fmla="val 129506"/>
            </a:avLst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DBB1631-D10B-B1FB-B4E2-6B74AABBB016}"/>
              </a:ext>
            </a:extLst>
          </p:cNvPr>
          <p:cNvSpPr txBox="1"/>
          <p:nvPr/>
        </p:nvSpPr>
        <p:spPr>
          <a:xfrm>
            <a:off x="7317640" y="2520341"/>
            <a:ext cx="18276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좋아요 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 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북마크 실시간 반영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A0AF054-56AA-7C7C-45BD-F96163713591}"/>
              </a:ext>
            </a:extLst>
          </p:cNvPr>
          <p:cNvSpPr txBox="1"/>
          <p:nvPr/>
        </p:nvSpPr>
        <p:spPr>
          <a:xfrm>
            <a:off x="8607520" y="1205293"/>
            <a:ext cx="17461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좋아요 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 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북마크 실시간 반영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C6ED4F6-CDCB-CA3F-F1A5-60D0967998E3}"/>
              </a:ext>
            </a:extLst>
          </p:cNvPr>
          <p:cNvCxnSpPr>
            <a:cxnSpLocks/>
            <a:stCxn id="119" idx="3"/>
            <a:endCxn id="120" idx="3"/>
          </p:cNvCxnSpPr>
          <p:nvPr/>
        </p:nvCxnSpPr>
        <p:spPr>
          <a:xfrm flipH="1">
            <a:off x="4594457" y="2222566"/>
            <a:ext cx="5243514" cy="3891615"/>
          </a:xfrm>
          <a:prstGeom prst="bentConnector3">
            <a:avLst>
              <a:gd name="adj1" fmla="val -24705"/>
            </a:avLst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D8D0DA42-C556-42E7-9BF7-82C8FAF621CA}"/>
              </a:ext>
            </a:extLst>
          </p:cNvPr>
          <p:cNvCxnSpPr>
            <a:cxnSpLocks/>
            <a:stCxn id="109" idx="3"/>
            <a:endCxn id="120" idx="2"/>
          </p:cNvCxnSpPr>
          <p:nvPr/>
        </p:nvCxnSpPr>
        <p:spPr>
          <a:xfrm flipH="1">
            <a:off x="3861876" y="3152199"/>
            <a:ext cx="2480419" cy="3185388"/>
          </a:xfrm>
          <a:prstGeom prst="bentConnector4">
            <a:avLst>
              <a:gd name="adj1" fmla="val -213124"/>
              <a:gd name="adj2" fmla="val 107177"/>
            </a:avLst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74CD35DE-BB1A-6D9B-0601-0C98F4412D7C}"/>
              </a:ext>
            </a:extLst>
          </p:cNvPr>
          <p:cNvSpPr txBox="1"/>
          <p:nvPr/>
        </p:nvSpPr>
        <p:spPr>
          <a:xfrm>
            <a:off x="9258301" y="6297606"/>
            <a:ext cx="2353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도전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! </a:t>
            </a:r>
            <a:r>
              <a:rPr lang="ko-KR" altLang="en-US" sz="11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마텐더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업로드시 마이페이지 반영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6ACEC92-F3EB-8BD7-4716-9D1984203B16}"/>
              </a:ext>
            </a:extLst>
          </p:cNvPr>
          <p:cNvSpPr txBox="1"/>
          <p:nvPr/>
        </p:nvSpPr>
        <p:spPr>
          <a:xfrm>
            <a:off x="9480598" y="5830690"/>
            <a:ext cx="1641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북마크 시 마이페이지 반영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3FEED398-2F6A-6652-CBC8-C3AEABA94BDF}"/>
              </a:ext>
            </a:extLst>
          </p:cNvPr>
          <p:cNvSpPr/>
          <p:nvPr/>
        </p:nvSpPr>
        <p:spPr>
          <a:xfrm>
            <a:off x="4877132" y="3669289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웹진 리스트 </a:t>
            </a:r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조회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30F8F10-DE38-D11A-F27F-1C25CDB1BC50}"/>
              </a:ext>
            </a:extLst>
          </p:cNvPr>
          <p:cNvSpPr/>
          <p:nvPr/>
        </p:nvSpPr>
        <p:spPr>
          <a:xfrm>
            <a:off x="4877132" y="4409785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컨텐츠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FF408FF5-BE77-7CC7-7EDB-12499E18A32B}"/>
              </a:ext>
            </a:extLst>
          </p:cNvPr>
          <p:cNvSpPr/>
          <p:nvPr/>
        </p:nvSpPr>
        <p:spPr>
          <a:xfrm>
            <a:off x="4877132" y="5150281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조회</a:t>
            </a:r>
            <a:endParaRPr lang="ko-KR" altLang="en-US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AB417234-2AAD-2CD4-DDA6-1457F3705A7E}"/>
              </a:ext>
            </a:extLst>
          </p:cNvPr>
          <p:cNvSpPr/>
          <p:nvPr/>
        </p:nvSpPr>
        <p:spPr>
          <a:xfrm>
            <a:off x="6624969" y="3669289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상세조회</a:t>
            </a: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A671D17-715D-7FD6-6893-073091C638C7}"/>
              </a:ext>
            </a:extLst>
          </p:cNvPr>
          <p:cNvSpPr/>
          <p:nvPr/>
        </p:nvSpPr>
        <p:spPr>
          <a:xfrm>
            <a:off x="6624969" y="5150281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상세조회</a:t>
            </a: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50DFBD12-C15C-3221-8D88-AD98196A2D59}"/>
              </a:ext>
            </a:extLst>
          </p:cNvPr>
          <p:cNvSpPr/>
          <p:nvPr/>
        </p:nvSpPr>
        <p:spPr>
          <a:xfrm>
            <a:off x="6624969" y="4587004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작성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C3781D38-5C15-1839-6D77-69BA85102B41}"/>
              </a:ext>
            </a:extLst>
          </p:cNvPr>
          <p:cNvSpPr/>
          <p:nvPr/>
        </p:nvSpPr>
        <p:spPr>
          <a:xfrm>
            <a:off x="6624969" y="5713558"/>
            <a:ext cx="1465163" cy="446812"/>
          </a:xfrm>
          <a:prstGeom prst="roundRect">
            <a:avLst>
              <a:gd name="adj" fmla="val 50000"/>
            </a:avLst>
          </a:prstGeom>
          <a:solidFill>
            <a:srgbClr val="EDCDB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작성자 검색</a:t>
            </a: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E21160D4-DD33-C043-54F6-2D2C54568E20}"/>
              </a:ext>
            </a:extLst>
          </p:cNvPr>
          <p:cNvCxnSpPr>
            <a:cxnSpLocks/>
            <a:stCxn id="11" idx="3"/>
            <a:endCxn id="165" idx="1"/>
          </p:cNvCxnSpPr>
          <p:nvPr/>
        </p:nvCxnSpPr>
        <p:spPr>
          <a:xfrm>
            <a:off x="4594458" y="3892695"/>
            <a:ext cx="28267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6DBF5D06-897F-FABA-759D-7722A534BF7F}"/>
              </a:ext>
            </a:extLst>
          </p:cNvPr>
          <p:cNvCxnSpPr>
            <a:cxnSpLocks/>
            <a:stCxn id="165" idx="3"/>
            <a:endCxn id="168" idx="1"/>
          </p:cNvCxnSpPr>
          <p:nvPr/>
        </p:nvCxnSpPr>
        <p:spPr>
          <a:xfrm>
            <a:off x="6342295" y="3892695"/>
            <a:ext cx="28267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660DC7D-E799-7E31-46DD-2F2276095A39}"/>
              </a:ext>
            </a:extLst>
          </p:cNvPr>
          <p:cNvCxnSpPr>
            <a:cxnSpLocks/>
            <a:stCxn id="12" idx="3"/>
            <a:endCxn id="166" idx="1"/>
          </p:cNvCxnSpPr>
          <p:nvPr/>
        </p:nvCxnSpPr>
        <p:spPr>
          <a:xfrm>
            <a:off x="4594458" y="4633191"/>
            <a:ext cx="28267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54FED3B7-F7C4-6255-2613-72BFC3940A35}"/>
              </a:ext>
            </a:extLst>
          </p:cNvPr>
          <p:cNvCxnSpPr>
            <a:cxnSpLocks/>
            <a:stCxn id="13" idx="3"/>
            <a:endCxn id="167" idx="1"/>
          </p:cNvCxnSpPr>
          <p:nvPr/>
        </p:nvCxnSpPr>
        <p:spPr>
          <a:xfrm>
            <a:off x="4594458" y="5373687"/>
            <a:ext cx="28267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F4E18ECE-88B9-E14A-92E6-4B947A784800}"/>
              </a:ext>
            </a:extLst>
          </p:cNvPr>
          <p:cNvCxnSpPr>
            <a:cxnSpLocks/>
            <a:stCxn id="167" idx="3"/>
            <a:endCxn id="170" idx="1"/>
          </p:cNvCxnSpPr>
          <p:nvPr/>
        </p:nvCxnSpPr>
        <p:spPr>
          <a:xfrm flipV="1">
            <a:off x="6342295" y="4810410"/>
            <a:ext cx="282674" cy="563277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748FA05-444C-C3D0-2970-A43FB27B2D13}"/>
              </a:ext>
            </a:extLst>
          </p:cNvPr>
          <p:cNvCxnSpPr>
            <a:cxnSpLocks/>
            <a:stCxn id="167" idx="3"/>
            <a:endCxn id="169" idx="1"/>
          </p:cNvCxnSpPr>
          <p:nvPr/>
        </p:nvCxnSpPr>
        <p:spPr>
          <a:xfrm>
            <a:off x="6342295" y="5373687"/>
            <a:ext cx="28267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8DBD2168-69FA-4B1C-9EBD-14F447046A72}"/>
              </a:ext>
            </a:extLst>
          </p:cNvPr>
          <p:cNvCxnSpPr>
            <a:cxnSpLocks/>
            <a:stCxn id="167" idx="3"/>
            <a:endCxn id="171" idx="1"/>
          </p:cNvCxnSpPr>
          <p:nvPr/>
        </p:nvCxnSpPr>
        <p:spPr>
          <a:xfrm>
            <a:off x="6342295" y="5373687"/>
            <a:ext cx="282674" cy="563277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4" name="연결선: 꺾임 193">
            <a:extLst>
              <a:ext uri="{FF2B5EF4-FFF2-40B4-BE49-F238E27FC236}">
                <a16:creationId xmlns:a16="http://schemas.microsoft.com/office/drawing/2014/main" id="{73B010EA-E9B8-0648-047F-FE68AF6C114B}"/>
              </a:ext>
            </a:extLst>
          </p:cNvPr>
          <p:cNvCxnSpPr>
            <a:cxnSpLocks/>
            <a:stCxn id="170" idx="3"/>
            <a:endCxn id="167" idx="0"/>
          </p:cNvCxnSpPr>
          <p:nvPr/>
        </p:nvCxnSpPr>
        <p:spPr>
          <a:xfrm flipH="1">
            <a:off x="5609714" y="4810410"/>
            <a:ext cx="2480418" cy="339871"/>
          </a:xfrm>
          <a:prstGeom prst="bentConnector4">
            <a:avLst>
              <a:gd name="adj1" fmla="val -9216"/>
              <a:gd name="adj2" fmla="val 82866"/>
            </a:avLst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446DAA71-2C5A-5D36-270F-BD00B5164A93}"/>
              </a:ext>
            </a:extLst>
          </p:cNvPr>
          <p:cNvSpPr/>
          <p:nvPr/>
        </p:nvSpPr>
        <p:spPr>
          <a:xfrm>
            <a:off x="8563358" y="4858918"/>
            <a:ext cx="1465163" cy="4468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작성</a:t>
            </a:r>
            <a:r>
              <a: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삭제</a:t>
            </a:r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2B9F6E42-C82F-A2BD-93B9-B85314D49BCC}"/>
              </a:ext>
            </a:extLst>
          </p:cNvPr>
          <p:cNvSpPr/>
          <p:nvPr/>
        </p:nvSpPr>
        <p:spPr>
          <a:xfrm>
            <a:off x="8563358" y="5376516"/>
            <a:ext cx="1465163" cy="4468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추천</a:t>
            </a:r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3CCB83A8-5FD6-F4C1-E878-8BD6E7A41A78}"/>
              </a:ext>
            </a:extLst>
          </p:cNvPr>
          <p:cNvCxnSpPr>
            <a:cxnSpLocks/>
            <a:stCxn id="169" idx="3"/>
            <a:endCxn id="198" idx="1"/>
          </p:cNvCxnSpPr>
          <p:nvPr/>
        </p:nvCxnSpPr>
        <p:spPr>
          <a:xfrm flipV="1">
            <a:off x="8090132" y="5082324"/>
            <a:ext cx="473226" cy="291363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C060D94E-7452-D18D-C80A-D8FC78784E5C}"/>
              </a:ext>
            </a:extLst>
          </p:cNvPr>
          <p:cNvCxnSpPr>
            <a:cxnSpLocks/>
            <a:stCxn id="169" idx="3"/>
            <a:endCxn id="199" idx="1"/>
          </p:cNvCxnSpPr>
          <p:nvPr/>
        </p:nvCxnSpPr>
        <p:spPr>
          <a:xfrm>
            <a:off x="8090132" y="5373687"/>
            <a:ext cx="473226" cy="226235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9F22672D-82F2-5F85-8733-AF84F654D6B2}"/>
              </a:ext>
            </a:extLst>
          </p:cNvPr>
          <p:cNvSpPr/>
          <p:nvPr/>
        </p:nvSpPr>
        <p:spPr>
          <a:xfrm>
            <a:off x="8563358" y="4334057"/>
            <a:ext cx="1465163" cy="4468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18247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삭제</a:t>
            </a:r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B081538-9681-52CC-E1EB-7EEA41F0CAE3}"/>
              </a:ext>
            </a:extLst>
          </p:cNvPr>
          <p:cNvCxnSpPr>
            <a:cxnSpLocks/>
            <a:stCxn id="169" idx="3"/>
            <a:endCxn id="208" idx="1"/>
          </p:cNvCxnSpPr>
          <p:nvPr/>
        </p:nvCxnSpPr>
        <p:spPr>
          <a:xfrm flipV="1">
            <a:off x="8090132" y="4557463"/>
            <a:ext cx="473226" cy="816224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54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스크린샷, 직사각형, 라인이(가) 표시된 사진&#10;&#10;자동 생성된 설명">
            <a:extLst>
              <a:ext uri="{FF2B5EF4-FFF2-40B4-BE49-F238E27FC236}">
                <a16:creationId xmlns:a16="http://schemas.microsoft.com/office/drawing/2014/main" id="{5B62248E-3CD5-ED1F-ED27-2F2EF27C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" b="6520"/>
          <a:stretch/>
        </p:blipFill>
        <p:spPr>
          <a:xfrm>
            <a:off x="1429737" y="1186328"/>
            <a:ext cx="9332523" cy="5186754"/>
          </a:xfrm>
          <a:prstGeom prst="roundRect">
            <a:avLst>
              <a:gd name="adj" fmla="val 4564"/>
            </a:avLst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02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설계과정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 </a:t>
            </a:r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ERD</a:t>
            </a:r>
            <a:endParaRPr lang="ko-KR" altLang="en-US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52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02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설계과정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 </a:t>
            </a:r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ERD</a:t>
            </a:r>
            <a:endParaRPr lang="ko-KR" altLang="en-US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05F07548-1F2B-A9DA-7D3F-30857332F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66227"/>
              </p:ext>
            </p:extLst>
          </p:nvPr>
        </p:nvGraphicFramePr>
        <p:xfrm>
          <a:off x="6304530" y="2979000"/>
          <a:ext cx="2828881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431550083"/>
                    </a:ext>
                  </a:extLst>
                </a:gridCol>
                <a:gridCol w="787511">
                  <a:extLst>
                    <a:ext uri="{9D8B030D-6E8A-4147-A177-3AD203B41FA5}">
                      <a16:colId xmlns:a16="http://schemas.microsoft.com/office/drawing/2014/main" val="1529588561"/>
                    </a:ext>
                  </a:extLst>
                </a:gridCol>
                <a:gridCol w="787511">
                  <a:extLst>
                    <a:ext uri="{9D8B030D-6E8A-4147-A177-3AD203B41FA5}">
                      <a16:colId xmlns:a16="http://schemas.microsoft.com/office/drawing/2014/main" val="4206334291"/>
                    </a:ext>
                  </a:extLst>
                </a:gridCol>
                <a:gridCol w="533859">
                  <a:extLst>
                    <a:ext uri="{9D8B030D-6E8A-4147-A177-3AD203B41FA5}">
                      <a16:colId xmlns:a16="http://schemas.microsoft.com/office/drawing/2014/main" val="15198561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71496319"/>
                    </a:ext>
                  </a:extLst>
                </a:gridCol>
              </a:tblGrid>
              <a:tr h="180000"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MEMBER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096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닉네임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nickName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PK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3230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이메일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email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varchar2(20)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448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성별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gender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Nullable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47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연령대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age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Nullable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299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7A4C7CA-D392-A215-4F97-B7195FE05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99278"/>
              </p:ext>
            </p:extLst>
          </p:nvPr>
        </p:nvGraphicFramePr>
        <p:xfrm>
          <a:off x="6456930" y="1200981"/>
          <a:ext cx="348137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431550083"/>
                    </a:ext>
                  </a:extLst>
                </a:gridCol>
                <a:gridCol w="787511">
                  <a:extLst>
                    <a:ext uri="{9D8B030D-6E8A-4147-A177-3AD203B41FA5}">
                      <a16:colId xmlns:a16="http://schemas.microsoft.com/office/drawing/2014/main" val="152958856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206334291"/>
                    </a:ext>
                  </a:extLst>
                </a:gridCol>
                <a:gridCol w="533859">
                  <a:extLst>
                    <a:ext uri="{9D8B030D-6E8A-4147-A177-3AD203B41FA5}">
                      <a16:colId xmlns:a16="http://schemas.microsoft.com/office/drawing/2014/main" val="15198561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71496319"/>
                    </a:ext>
                  </a:extLst>
                </a:gridCol>
              </a:tblGrid>
              <a:tr h="180000"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BOARD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096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게시글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boardNum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PK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3230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게시글 제목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boardTitle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varchar2(500)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448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게시글 카테고리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boardCate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47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게시글 작성날짜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boardDate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08208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게시글 추천 수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boardGood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Number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8920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게시글 내용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boardText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varchar2(4000)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81903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닉네임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nickName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299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1A88756-DE8B-8655-BC3D-F31BB3B92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225831"/>
              </p:ext>
            </p:extLst>
          </p:nvPr>
        </p:nvGraphicFramePr>
        <p:xfrm>
          <a:off x="2172313" y="1200981"/>
          <a:ext cx="3053859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143155008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2958856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206334291"/>
                    </a:ext>
                  </a:extLst>
                </a:gridCol>
                <a:gridCol w="533859">
                  <a:extLst>
                    <a:ext uri="{9D8B030D-6E8A-4147-A177-3AD203B41FA5}">
                      <a16:colId xmlns:a16="http://schemas.microsoft.com/office/drawing/2014/main" val="15198561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71496319"/>
                    </a:ext>
                  </a:extLst>
                </a:gridCol>
              </a:tblGrid>
              <a:tr h="180000"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BOARD_REPLE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096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댓글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repleNo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PK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3230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내용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repleCon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varchar2(999)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448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작성날짜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repleTime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47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게시글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boardNum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08208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닉네임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nickName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299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691B636-B18E-D7A6-78DA-E73EF9559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78027"/>
              </p:ext>
            </p:extLst>
          </p:nvPr>
        </p:nvGraphicFramePr>
        <p:xfrm>
          <a:off x="4237600" y="4178833"/>
          <a:ext cx="3481370" cy="16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431550083"/>
                    </a:ext>
                  </a:extLst>
                </a:gridCol>
                <a:gridCol w="787511">
                  <a:extLst>
                    <a:ext uri="{9D8B030D-6E8A-4147-A177-3AD203B41FA5}">
                      <a16:colId xmlns:a16="http://schemas.microsoft.com/office/drawing/2014/main" val="152958856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206334291"/>
                    </a:ext>
                  </a:extLst>
                </a:gridCol>
                <a:gridCol w="533859">
                  <a:extLst>
                    <a:ext uri="{9D8B030D-6E8A-4147-A177-3AD203B41FA5}">
                      <a16:colId xmlns:a16="http://schemas.microsoft.com/office/drawing/2014/main" val="15198561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71496319"/>
                    </a:ext>
                  </a:extLst>
                </a:gridCol>
              </a:tblGrid>
              <a:tr h="180000"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RECIPE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096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레시피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recipeNum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PK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3230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레시피 구분코드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recipeCode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448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레시피 이름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recipeName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varchar2(200)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47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도수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recipeAlc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Number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08208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베이스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cockBase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varchar2(300)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Nullable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8920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설명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cockInfo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varchar2(999)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81903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제조방법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cockRec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varchar2(999)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18024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닉네임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nickName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2992"/>
                  </a:ext>
                </a:extLst>
              </a:tr>
            </a:tbl>
          </a:graphicData>
        </a:graphic>
      </p:graphicFrame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9C3D4F3E-79E2-9CE8-CD7F-2B40FD485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684723"/>
              </p:ext>
            </p:extLst>
          </p:nvPr>
        </p:nvGraphicFramePr>
        <p:xfrm>
          <a:off x="2777917" y="2979000"/>
          <a:ext cx="3053859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143155008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2958856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206334291"/>
                    </a:ext>
                  </a:extLst>
                </a:gridCol>
                <a:gridCol w="533859">
                  <a:extLst>
                    <a:ext uri="{9D8B030D-6E8A-4147-A177-3AD203B41FA5}">
                      <a16:colId xmlns:a16="http://schemas.microsoft.com/office/drawing/2014/main" val="15198561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71496319"/>
                    </a:ext>
                  </a:extLst>
                </a:gridCol>
              </a:tblGrid>
              <a:tr h="180000"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MEM_LIKE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096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닉네임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nickName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3230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레시피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recipeNum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2992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1709403D-9DA2-4C8B-835A-D25719858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337535"/>
              </p:ext>
            </p:extLst>
          </p:nvPr>
        </p:nvGraphicFramePr>
        <p:xfrm>
          <a:off x="9302541" y="2987656"/>
          <a:ext cx="3053859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143155008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2958856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206334291"/>
                    </a:ext>
                  </a:extLst>
                </a:gridCol>
                <a:gridCol w="533859">
                  <a:extLst>
                    <a:ext uri="{9D8B030D-6E8A-4147-A177-3AD203B41FA5}">
                      <a16:colId xmlns:a16="http://schemas.microsoft.com/office/drawing/2014/main" val="15198561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71496319"/>
                    </a:ext>
                  </a:extLst>
                </a:gridCol>
              </a:tblGrid>
              <a:tr h="180000"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BOOKMARK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096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닉네임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nickName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3230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레시피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recipeNum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2992"/>
                  </a:ext>
                </a:extLst>
              </a:tr>
            </a:tbl>
          </a:graphicData>
        </a:graphic>
      </p:graphicFrame>
      <p:pic>
        <p:nvPicPr>
          <p:cNvPr id="25" name="그림 24" descr="텍스트, 스크린샷, 직사각형, 라인이(가) 표시된 사진&#10;&#10;자동 생성된 설명">
            <a:extLst>
              <a:ext uri="{FF2B5EF4-FFF2-40B4-BE49-F238E27FC236}">
                <a16:creationId xmlns:a16="http://schemas.microsoft.com/office/drawing/2014/main" id="{5B62248E-3CD5-ED1F-ED27-2F2EF27C3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" b="6520"/>
          <a:stretch/>
        </p:blipFill>
        <p:spPr>
          <a:xfrm>
            <a:off x="-3061950" y="-1337837"/>
            <a:ext cx="9332523" cy="5186754"/>
          </a:xfrm>
          <a:prstGeom prst="roundRect">
            <a:avLst>
              <a:gd name="adj" fmla="val 4564"/>
            </a:avLst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43EEFEC-5943-A01A-A75E-AC2D04BC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20732"/>
              </p:ext>
            </p:extLst>
          </p:nvPr>
        </p:nvGraphicFramePr>
        <p:xfrm>
          <a:off x="8197615" y="4384380"/>
          <a:ext cx="3481370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431550083"/>
                    </a:ext>
                  </a:extLst>
                </a:gridCol>
                <a:gridCol w="787511">
                  <a:extLst>
                    <a:ext uri="{9D8B030D-6E8A-4147-A177-3AD203B41FA5}">
                      <a16:colId xmlns:a16="http://schemas.microsoft.com/office/drawing/2014/main" val="152958856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206334291"/>
                    </a:ext>
                  </a:extLst>
                </a:gridCol>
                <a:gridCol w="533859">
                  <a:extLst>
                    <a:ext uri="{9D8B030D-6E8A-4147-A177-3AD203B41FA5}">
                      <a16:colId xmlns:a16="http://schemas.microsoft.com/office/drawing/2014/main" val="15198561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71496319"/>
                    </a:ext>
                  </a:extLst>
                </a:gridCol>
              </a:tblGrid>
              <a:tr h="180000"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INGREDIENT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096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재료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ingreNum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PK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3230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레시피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recipeNum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448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재료명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ingreName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47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용량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volume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299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DACA66-6E59-DB82-8C56-C87290891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19502"/>
              </p:ext>
            </p:extLst>
          </p:nvPr>
        </p:nvGraphicFramePr>
        <p:xfrm>
          <a:off x="255486" y="4384380"/>
          <a:ext cx="348137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431550083"/>
                    </a:ext>
                  </a:extLst>
                </a:gridCol>
                <a:gridCol w="787511">
                  <a:extLst>
                    <a:ext uri="{9D8B030D-6E8A-4147-A177-3AD203B41FA5}">
                      <a16:colId xmlns:a16="http://schemas.microsoft.com/office/drawing/2014/main" val="152958856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206334291"/>
                    </a:ext>
                  </a:extLst>
                </a:gridCol>
                <a:gridCol w="533859">
                  <a:extLst>
                    <a:ext uri="{9D8B030D-6E8A-4147-A177-3AD203B41FA5}">
                      <a16:colId xmlns:a16="http://schemas.microsoft.com/office/drawing/2014/main" val="15198561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71496319"/>
                    </a:ext>
                  </a:extLst>
                </a:gridCol>
              </a:tblGrid>
              <a:tr h="180000"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TB_IMG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096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이미지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imgNum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PK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3230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게시글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boardNum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Nullable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448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레시피 번호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recipeNum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varchar2(100)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Nullable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FK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47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이미지경로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imgPath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varchar2(999)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Nullable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68166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등록일시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imgDate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NotNull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2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660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2C929A-7959-08E0-9A91-35CFF3A2F133}"/>
              </a:ext>
            </a:extLst>
          </p:cNvPr>
          <p:cNvSpPr/>
          <p:nvPr/>
        </p:nvSpPr>
        <p:spPr>
          <a:xfrm>
            <a:off x="1427110" y="1457667"/>
            <a:ext cx="9337777" cy="4343040"/>
          </a:xfrm>
          <a:prstGeom prst="roundRect">
            <a:avLst>
              <a:gd name="adj" fmla="val 4086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FDBB2AB-25DC-C9E1-73AF-B7037CA8F779}"/>
              </a:ext>
            </a:extLst>
          </p:cNvPr>
          <p:cNvSpPr/>
          <p:nvPr/>
        </p:nvSpPr>
        <p:spPr>
          <a:xfrm>
            <a:off x="1703070" y="1666074"/>
            <a:ext cx="2722193" cy="1840997"/>
          </a:xfrm>
          <a:prstGeom prst="roundRect">
            <a:avLst>
              <a:gd name="adj" fmla="val 14403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6615A0F-3456-B9A0-B2FD-561653B7819C}"/>
              </a:ext>
            </a:extLst>
          </p:cNvPr>
          <p:cNvSpPr/>
          <p:nvPr/>
        </p:nvSpPr>
        <p:spPr>
          <a:xfrm>
            <a:off x="4737001" y="1666074"/>
            <a:ext cx="2722193" cy="1840997"/>
          </a:xfrm>
          <a:prstGeom prst="roundRect">
            <a:avLst>
              <a:gd name="adj" fmla="val 14403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BE1D2D-8B3D-7BC7-0F98-DAE72702E3EF}"/>
              </a:ext>
            </a:extLst>
          </p:cNvPr>
          <p:cNvSpPr/>
          <p:nvPr/>
        </p:nvSpPr>
        <p:spPr>
          <a:xfrm>
            <a:off x="7770933" y="1666074"/>
            <a:ext cx="2722193" cy="1840997"/>
          </a:xfrm>
          <a:prstGeom prst="roundRect">
            <a:avLst>
              <a:gd name="adj" fmla="val 14403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57FBEAA-C8F9-D647-2C6D-B2A5A517A4E7}"/>
              </a:ext>
            </a:extLst>
          </p:cNvPr>
          <p:cNvSpPr/>
          <p:nvPr/>
        </p:nvSpPr>
        <p:spPr>
          <a:xfrm>
            <a:off x="1788795" y="3796134"/>
            <a:ext cx="2722193" cy="1840997"/>
          </a:xfrm>
          <a:prstGeom prst="roundRect">
            <a:avLst>
              <a:gd name="adj" fmla="val 14403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C194A1-0F97-D32A-F3C9-EFD4E4A15EC3}"/>
              </a:ext>
            </a:extLst>
          </p:cNvPr>
          <p:cNvSpPr/>
          <p:nvPr/>
        </p:nvSpPr>
        <p:spPr>
          <a:xfrm>
            <a:off x="4737001" y="3759703"/>
            <a:ext cx="2722193" cy="1840997"/>
          </a:xfrm>
          <a:prstGeom prst="roundRect">
            <a:avLst>
              <a:gd name="adj" fmla="val 14403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E3F46D-5169-6DCB-750B-546DB386A54D}"/>
              </a:ext>
            </a:extLst>
          </p:cNvPr>
          <p:cNvSpPr/>
          <p:nvPr/>
        </p:nvSpPr>
        <p:spPr>
          <a:xfrm>
            <a:off x="7770933" y="3759703"/>
            <a:ext cx="2722193" cy="1840997"/>
          </a:xfrm>
          <a:prstGeom prst="roundRect">
            <a:avLst>
              <a:gd name="adj" fmla="val 14403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 사용언어 및 도구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A0B69-05B6-A190-0589-BB52EE0A948F}"/>
              </a:ext>
            </a:extLst>
          </p:cNvPr>
          <p:cNvSpPr txBox="1"/>
          <p:nvPr/>
        </p:nvSpPr>
        <p:spPr>
          <a:xfrm>
            <a:off x="2414790" y="1675966"/>
            <a:ext cx="1298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Front-end</a:t>
            </a:r>
            <a:endParaRPr lang="ko-KR" altLang="en-US" sz="16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E8B7C-BB83-9A14-5571-DB56804C5A01}"/>
              </a:ext>
            </a:extLst>
          </p:cNvPr>
          <p:cNvSpPr txBox="1"/>
          <p:nvPr/>
        </p:nvSpPr>
        <p:spPr>
          <a:xfrm>
            <a:off x="5798977" y="167596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API</a:t>
            </a:r>
            <a:endParaRPr lang="ko-KR" altLang="en-US" sz="16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D9F98-2004-464E-14F1-7C8CE11D6D6C}"/>
              </a:ext>
            </a:extLst>
          </p:cNvPr>
          <p:cNvSpPr txBox="1"/>
          <p:nvPr/>
        </p:nvSpPr>
        <p:spPr>
          <a:xfrm>
            <a:off x="8833710" y="1675966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IDE</a:t>
            </a:r>
            <a:endParaRPr lang="ko-KR" altLang="en-US" sz="16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FB4A48-9718-CC38-7C95-03EB8F858B8F}"/>
              </a:ext>
            </a:extLst>
          </p:cNvPr>
          <p:cNvSpPr txBox="1"/>
          <p:nvPr/>
        </p:nvSpPr>
        <p:spPr>
          <a:xfrm>
            <a:off x="2447651" y="378611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Back-end</a:t>
            </a:r>
            <a:endParaRPr lang="ko-KR" altLang="en-US" sz="16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DEE51-BFB8-3400-ADD8-3294BC1434B8}"/>
              </a:ext>
            </a:extLst>
          </p:cNvPr>
          <p:cNvSpPr txBox="1"/>
          <p:nvPr/>
        </p:nvSpPr>
        <p:spPr>
          <a:xfrm>
            <a:off x="5241933" y="3786111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Data &amp; Server</a:t>
            </a:r>
            <a:endParaRPr lang="ko-KR" altLang="en-US" sz="16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FAD890-660A-24F2-0A21-0B66EAE841A6}"/>
              </a:ext>
            </a:extLst>
          </p:cNvPr>
          <p:cNvSpPr txBox="1"/>
          <p:nvPr/>
        </p:nvSpPr>
        <p:spPr>
          <a:xfrm>
            <a:off x="8804921" y="3786111"/>
            <a:ext cx="654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ETC</a:t>
            </a:r>
            <a:endParaRPr lang="ko-KR" altLang="en-US" sz="16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pic>
        <p:nvPicPr>
          <p:cNvPr id="19" name="Picture 2" descr="HTML+CSS+JS] DOM">
            <a:extLst>
              <a:ext uri="{FF2B5EF4-FFF2-40B4-BE49-F238E27FC236}">
                <a16:creationId xmlns:a16="http://schemas.microsoft.com/office/drawing/2014/main" id="{ED806475-D4CF-AB4F-4298-7C71E146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099" y="2071062"/>
            <a:ext cx="2274133" cy="12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Kakao Developers 제품">
            <a:extLst>
              <a:ext uri="{FF2B5EF4-FFF2-40B4-BE49-F238E27FC236}">
                <a16:creationId xmlns:a16="http://schemas.microsoft.com/office/drawing/2014/main" id="{3343CCB1-D9A4-976B-D9DC-3DAB8C86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2" t="28932" r="12856" b="37727"/>
          <a:stretch/>
        </p:blipFill>
        <p:spPr bwMode="auto">
          <a:xfrm>
            <a:off x="5179203" y="2366073"/>
            <a:ext cx="1833590" cy="5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Eclipse] 이클립스 자동 실행 브라우저 크롬으로 변경하기">
            <a:extLst>
              <a:ext uri="{FF2B5EF4-FFF2-40B4-BE49-F238E27FC236}">
                <a16:creationId xmlns:a16="http://schemas.microsoft.com/office/drawing/2014/main" id="{16B4FAFC-57D7-FC30-5F8C-58E5FB71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047" y="2226647"/>
            <a:ext cx="932785" cy="93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CDD720A7-7E67-47F6-AF47-20262956D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91" y="2253230"/>
            <a:ext cx="772786" cy="77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JAVA] JAVA 문법 요약">
            <a:extLst>
              <a:ext uri="{FF2B5EF4-FFF2-40B4-BE49-F238E27FC236}">
                <a16:creationId xmlns:a16="http://schemas.microsoft.com/office/drawing/2014/main" id="{F804FC15-C49D-9DAB-BA7A-5952577D9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6" t="8889" r="37357"/>
          <a:stretch/>
        </p:blipFill>
        <p:spPr bwMode="auto">
          <a:xfrm>
            <a:off x="2738885" y="4207105"/>
            <a:ext cx="650559" cy="119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오라클 솔루션 쓰면서 클라우드 안 쓰면 이상&quot; - 바이라인네트워크">
            <a:extLst>
              <a:ext uri="{FF2B5EF4-FFF2-40B4-BE49-F238E27FC236}">
                <a16:creationId xmlns:a16="http://schemas.microsoft.com/office/drawing/2014/main" id="{C6DFC5C1-A724-CB32-9256-7373EBEDB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90" y="4651884"/>
            <a:ext cx="1347351" cy="91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Apache-Tomcat] - 톰캣 설치 및 이클립스 연동">
            <a:extLst>
              <a:ext uri="{FF2B5EF4-FFF2-40B4-BE49-F238E27FC236}">
                <a16:creationId xmlns:a16="http://schemas.microsoft.com/office/drawing/2014/main" id="{F803ED51-D351-979A-25B7-8E48B2C9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978" y="4151073"/>
            <a:ext cx="1100748" cy="11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Github]깃허브 기본 개념">
            <a:extLst>
              <a:ext uri="{FF2B5EF4-FFF2-40B4-BE49-F238E27FC236}">
                <a16:creationId xmlns:a16="http://schemas.microsoft.com/office/drawing/2014/main" id="{8AB39F3D-EACC-567D-C555-936B5649C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4" t="16635" r="30444" b="13795"/>
          <a:stretch/>
        </p:blipFill>
        <p:spPr bwMode="auto">
          <a:xfrm>
            <a:off x="8141731" y="4197605"/>
            <a:ext cx="852104" cy="8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more-logo">
            <a:extLst>
              <a:ext uri="{FF2B5EF4-FFF2-40B4-BE49-F238E27FC236}">
                <a16:creationId xmlns:a16="http://schemas.microsoft.com/office/drawing/2014/main" id="{1C32803F-5A49-E1C9-E4F3-84C979A8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864" y="5178733"/>
            <a:ext cx="1159339" cy="22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AD9D1F11-D708-98E5-CA31-F63AEB21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945" y="4267310"/>
            <a:ext cx="699071" cy="69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385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2C929A-7959-08E0-9A91-35CFF3A2F133}"/>
              </a:ext>
            </a:extLst>
          </p:cNvPr>
          <p:cNvSpPr/>
          <p:nvPr/>
        </p:nvSpPr>
        <p:spPr>
          <a:xfrm>
            <a:off x="4862512" y="2790825"/>
            <a:ext cx="2466975" cy="1285832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08000"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칵테일 추천</a:t>
            </a:r>
            <a:endParaRPr lang="en-US" altLang="ko-KR" sz="2400" dirty="0">
              <a:solidFill>
                <a:schemeClr val="bg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&amp;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커뮤니티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개발 내용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5861B45-34E3-3C03-118D-FFC4563B4A41}"/>
              </a:ext>
            </a:extLst>
          </p:cNvPr>
          <p:cNvSpPr/>
          <p:nvPr/>
        </p:nvSpPr>
        <p:spPr>
          <a:xfrm>
            <a:off x="2314747" y="2095543"/>
            <a:ext cx="2047704" cy="8857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08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베이스</a:t>
            </a:r>
            <a:r>
              <a:rPr lang="en-US" altLang="ko-KR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도수에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따른 필터링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CE08A4-5EA9-F3BB-F687-0AE65822259C}"/>
              </a:ext>
            </a:extLst>
          </p:cNvPr>
          <p:cNvSpPr/>
          <p:nvPr/>
        </p:nvSpPr>
        <p:spPr>
          <a:xfrm>
            <a:off x="5072147" y="1504993"/>
            <a:ext cx="2047704" cy="8857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08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선호 레시피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좋아요</a:t>
            </a:r>
            <a:r>
              <a:rPr lang="en-US" altLang="ko-KR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북마크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B2E8ED3-E5D9-5C18-AD9D-5401DBB96248}"/>
              </a:ext>
            </a:extLst>
          </p:cNvPr>
          <p:cNvSpPr/>
          <p:nvPr/>
        </p:nvSpPr>
        <p:spPr>
          <a:xfrm>
            <a:off x="7829547" y="2095543"/>
            <a:ext cx="2047704" cy="8857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08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인기순위 조회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49B1D56-3B49-351E-1E13-964DD2FEEED9}"/>
              </a:ext>
            </a:extLst>
          </p:cNvPr>
          <p:cNvSpPr/>
          <p:nvPr/>
        </p:nvSpPr>
        <p:spPr>
          <a:xfrm>
            <a:off x="2314747" y="3876676"/>
            <a:ext cx="2047704" cy="8857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08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유저가 직접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레시피 제공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332750-B310-763C-1498-A80D4AB997B1}"/>
              </a:ext>
            </a:extLst>
          </p:cNvPr>
          <p:cNvSpPr/>
          <p:nvPr/>
        </p:nvSpPr>
        <p:spPr>
          <a:xfrm>
            <a:off x="7829547" y="3876676"/>
            <a:ext cx="2047704" cy="8857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08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커뮤니티를 통한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정보공유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476FD61-40C4-D857-028A-5E085AE9EF58}"/>
              </a:ext>
            </a:extLst>
          </p:cNvPr>
          <p:cNvSpPr/>
          <p:nvPr/>
        </p:nvSpPr>
        <p:spPr>
          <a:xfrm>
            <a:off x="5072147" y="4476707"/>
            <a:ext cx="2047704" cy="8857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0800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SNS</a:t>
            </a:r>
            <a:r>
              <a:rPr lang="ko-KR" altLang="en-US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로그인</a:t>
            </a:r>
            <a:endParaRPr lang="en-US" altLang="ko-KR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8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기능</a:t>
            </a: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A7F54B1-70C4-F6A4-6400-8C9ACA6B8D02}"/>
              </a:ext>
            </a:extLst>
          </p:cNvPr>
          <p:cNvSpPr/>
          <p:nvPr/>
        </p:nvSpPr>
        <p:spPr>
          <a:xfrm>
            <a:off x="920194" y="1396763"/>
            <a:ext cx="10662206" cy="5126229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16CD48-8BEB-CDB2-3F76-FB6B0B54F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9" r="1020"/>
          <a:stretch/>
        </p:blipFill>
        <p:spPr>
          <a:xfrm>
            <a:off x="925550" y="1583898"/>
            <a:ext cx="10656850" cy="4937933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540385-62E8-3D07-D8C5-A7620D620411}"/>
              </a:ext>
            </a:extLst>
          </p:cNvPr>
          <p:cNvGrpSpPr/>
          <p:nvPr/>
        </p:nvGrpSpPr>
        <p:grpSpPr>
          <a:xfrm>
            <a:off x="920194" y="1392522"/>
            <a:ext cx="10662206" cy="244468"/>
            <a:chOff x="627089" y="2994367"/>
            <a:chExt cx="10955311" cy="251188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8256F55-1FF5-B17D-BB1A-2DAAEE68C741}"/>
                </a:ext>
              </a:extLst>
            </p:cNvPr>
            <p:cNvSpPr/>
            <p:nvPr/>
          </p:nvSpPr>
          <p:spPr>
            <a:xfrm>
              <a:off x="627089" y="2994367"/>
              <a:ext cx="10955311" cy="25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MyBartender</a:t>
              </a:r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마텐더</a:t>
              </a:r>
              <a:endParaRPr lang="ko-KR" altLang="en-US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230B919-AFC5-93B0-163B-360406A5AC05}"/>
                </a:ext>
              </a:extLst>
            </p:cNvPr>
            <p:cNvCxnSpPr/>
            <p:nvPr/>
          </p:nvCxnSpPr>
          <p:spPr>
            <a:xfrm>
              <a:off x="2077082" y="3048399"/>
              <a:ext cx="0" cy="1645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3A7BA1-3D37-AB4E-4088-25291911E188}"/>
                </a:ext>
              </a:extLst>
            </p:cNvPr>
            <p:cNvGrpSpPr/>
            <p:nvPr/>
          </p:nvGrpSpPr>
          <p:grpSpPr>
            <a:xfrm>
              <a:off x="10857480" y="3073077"/>
              <a:ext cx="588307" cy="114160"/>
              <a:chOff x="11225212" y="248920"/>
              <a:chExt cx="635793" cy="12337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E4B972F-0C6B-22E5-0846-695301ECC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212" y="310607"/>
                <a:ext cx="1455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85FC9-3AFF-67F5-4153-6F34D35F6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59595" y="254518"/>
                <a:ext cx="101100" cy="1121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67BE668-7D60-B3DF-BCA0-DBEC1286D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60410" y="253237"/>
                <a:ext cx="100595" cy="1147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5A348C7-2BD2-ECBB-6BFF-C04FD53C836C}"/>
                  </a:ext>
                </a:extLst>
              </p:cNvPr>
              <p:cNvGrpSpPr/>
              <p:nvPr/>
            </p:nvGrpSpPr>
            <p:grpSpPr>
              <a:xfrm>
                <a:off x="11494012" y="248920"/>
                <a:ext cx="129211" cy="123374"/>
                <a:chOff x="11494012" y="248920"/>
                <a:chExt cx="129211" cy="12337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C59FD5D-F5A3-1C3B-255E-E44ACF023DD5}"/>
                    </a:ext>
                  </a:extLst>
                </p:cNvPr>
                <p:cNvSpPr/>
                <p:nvPr/>
              </p:nvSpPr>
              <p:spPr>
                <a:xfrm>
                  <a:off x="11494012" y="278906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F90F54-6978-5989-EDF2-F32D21101D57}"/>
                    </a:ext>
                  </a:extLst>
                </p:cNvPr>
                <p:cNvSpPr/>
                <p:nvPr/>
              </p:nvSpPr>
              <p:spPr>
                <a:xfrm>
                  <a:off x="11529835" y="248920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47558F9-32C8-FF6F-A296-E50BD5E7D1AE}"/>
              </a:ext>
            </a:extLst>
          </p:cNvPr>
          <p:cNvSpPr/>
          <p:nvPr/>
        </p:nvSpPr>
        <p:spPr>
          <a:xfrm>
            <a:off x="609600" y="1224548"/>
            <a:ext cx="3895725" cy="535457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4400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유저 선택에 따른 필터링</a:t>
            </a:r>
          </a:p>
        </p:txBody>
      </p:sp>
    </p:spTree>
    <p:extLst>
      <p:ext uri="{BB962C8B-B14F-4D97-AF65-F5344CB8AC3E}">
        <p14:creationId xmlns:p14="http://schemas.microsoft.com/office/powerpoint/2010/main" val="29786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A7F54B1-70C4-F6A4-6400-8C9ACA6B8D02}"/>
              </a:ext>
            </a:extLst>
          </p:cNvPr>
          <p:cNvSpPr/>
          <p:nvPr/>
        </p:nvSpPr>
        <p:spPr>
          <a:xfrm>
            <a:off x="920194" y="1396763"/>
            <a:ext cx="10662206" cy="5126229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7BA04-20AD-DA78-8712-B7CFF4E7A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4"/>
          <a:stretch/>
        </p:blipFill>
        <p:spPr>
          <a:xfrm>
            <a:off x="913696" y="1571462"/>
            <a:ext cx="10675213" cy="495591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540385-62E8-3D07-D8C5-A7620D620411}"/>
              </a:ext>
            </a:extLst>
          </p:cNvPr>
          <p:cNvGrpSpPr/>
          <p:nvPr/>
        </p:nvGrpSpPr>
        <p:grpSpPr>
          <a:xfrm>
            <a:off x="928903" y="1392522"/>
            <a:ext cx="10662206" cy="244468"/>
            <a:chOff x="627089" y="2994367"/>
            <a:chExt cx="10955311" cy="251188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8256F55-1FF5-B17D-BB1A-2DAAEE68C741}"/>
                </a:ext>
              </a:extLst>
            </p:cNvPr>
            <p:cNvSpPr/>
            <p:nvPr/>
          </p:nvSpPr>
          <p:spPr>
            <a:xfrm>
              <a:off x="627089" y="2994367"/>
              <a:ext cx="10955311" cy="25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MyBartender</a:t>
              </a:r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마텐더</a:t>
              </a:r>
              <a:endParaRPr lang="ko-KR" altLang="en-US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230B919-AFC5-93B0-163B-360406A5AC05}"/>
                </a:ext>
              </a:extLst>
            </p:cNvPr>
            <p:cNvCxnSpPr/>
            <p:nvPr/>
          </p:nvCxnSpPr>
          <p:spPr>
            <a:xfrm>
              <a:off x="2077082" y="3048399"/>
              <a:ext cx="0" cy="1645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3A7BA1-3D37-AB4E-4088-25291911E188}"/>
                </a:ext>
              </a:extLst>
            </p:cNvPr>
            <p:cNvGrpSpPr/>
            <p:nvPr/>
          </p:nvGrpSpPr>
          <p:grpSpPr>
            <a:xfrm>
              <a:off x="10857480" y="3073077"/>
              <a:ext cx="588307" cy="114160"/>
              <a:chOff x="11225212" y="248920"/>
              <a:chExt cx="635793" cy="12337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E4B972F-0C6B-22E5-0846-695301ECC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212" y="310607"/>
                <a:ext cx="1455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85FC9-3AFF-67F5-4153-6F34D35F6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59595" y="254518"/>
                <a:ext cx="101100" cy="1121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67BE668-7D60-B3DF-BCA0-DBEC1286D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60410" y="253237"/>
                <a:ext cx="100595" cy="1147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5A348C7-2BD2-ECBB-6BFF-C04FD53C836C}"/>
                  </a:ext>
                </a:extLst>
              </p:cNvPr>
              <p:cNvGrpSpPr/>
              <p:nvPr/>
            </p:nvGrpSpPr>
            <p:grpSpPr>
              <a:xfrm>
                <a:off x="11494012" y="248920"/>
                <a:ext cx="129211" cy="123374"/>
                <a:chOff x="11494012" y="248920"/>
                <a:chExt cx="129211" cy="12337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C59FD5D-F5A3-1C3B-255E-E44ACF023DD5}"/>
                    </a:ext>
                  </a:extLst>
                </p:cNvPr>
                <p:cNvSpPr/>
                <p:nvPr/>
              </p:nvSpPr>
              <p:spPr>
                <a:xfrm>
                  <a:off x="11494012" y="278906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F90F54-6978-5989-EDF2-F32D21101D57}"/>
                    </a:ext>
                  </a:extLst>
                </p:cNvPr>
                <p:cNvSpPr/>
                <p:nvPr/>
              </p:nvSpPr>
              <p:spPr>
                <a:xfrm>
                  <a:off x="11529835" y="248920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기능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47558F9-32C8-FF6F-A296-E50BD5E7D1AE}"/>
              </a:ext>
            </a:extLst>
          </p:cNvPr>
          <p:cNvSpPr/>
          <p:nvPr/>
        </p:nvSpPr>
        <p:spPr>
          <a:xfrm>
            <a:off x="609600" y="1224548"/>
            <a:ext cx="3895725" cy="535457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4400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선호 레시피 좋아요</a:t>
            </a:r>
            <a:r>
              <a:rPr lang="en-US" altLang="ko-KR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북마크</a:t>
            </a:r>
          </a:p>
        </p:txBody>
      </p:sp>
    </p:spTree>
    <p:extLst>
      <p:ext uri="{BB962C8B-B14F-4D97-AF65-F5344CB8AC3E}">
        <p14:creationId xmlns:p14="http://schemas.microsoft.com/office/powerpoint/2010/main" val="91962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A7F54B1-70C4-F6A4-6400-8C9ACA6B8D02}"/>
              </a:ext>
            </a:extLst>
          </p:cNvPr>
          <p:cNvSpPr/>
          <p:nvPr/>
        </p:nvSpPr>
        <p:spPr>
          <a:xfrm>
            <a:off x="920194" y="1396763"/>
            <a:ext cx="10662206" cy="5126229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1327BA-C8CF-0B67-F0AF-D4024741C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2"/>
          <a:stretch/>
        </p:blipFill>
        <p:spPr>
          <a:xfrm>
            <a:off x="920195" y="1655224"/>
            <a:ext cx="10662206" cy="4866608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540385-62E8-3D07-D8C5-A7620D620411}"/>
              </a:ext>
            </a:extLst>
          </p:cNvPr>
          <p:cNvGrpSpPr/>
          <p:nvPr/>
        </p:nvGrpSpPr>
        <p:grpSpPr>
          <a:xfrm>
            <a:off x="920194" y="1392522"/>
            <a:ext cx="10662206" cy="244468"/>
            <a:chOff x="627089" y="2994367"/>
            <a:chExt cx="10955311" cy="251188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8256F55-1FF5-B17D-BB1A-2DAAEE68C741}"/>
                </a:ext>
              </a:extLst>
            </p:cNvPr>
            <p:cNvSpPr/>
            <p:nvPr/>
          </p:nvSpPr>
          <p:spPr>
            <a:xfrm>
              <a:off x="627089" y="2994367"/>
              <a:ext cx="10955311" cy="25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MyBartender</a:t>
              </a:r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마텐더</a:t>
              </a:r>
              <a:endParaRPr lang="ko-KR" altLang="en-US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230B919-AFC5-93B0-163B-360406A5AC05}"/>
                </a:ext>
              </a:extLst>
            </p:cNvPr>
            <p:cNvCxnSpPr/>
            <p:nvPr/>
          </p:nvCxnSpPr>
          <p:spPr>
            <a:xfrm>
              <a:off x="2077082" y="3048399"/>
              <a:ext cx="0" cy="1645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3A7BA1-3D37-AB4E-4088-25291911E188}"/>
                </a:ext>
              </a:extLst>
            </p:cNvPr>
            <p:cNvGrpSpPr/>
            <p:nvPr/>
          </p:nvGrpSpPr>
          <p:grpSpPr>
            <a:xfrm>
              <a:off x="10857480" y="3073077"/>
              <a:ext cx="588307" cy="114160"/>
              <a:chOff x="11225212" y="248920"/>
              <a:chExt cx="635793" cy="12337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E4B972F-0C6B-22E5-0846-695301ECC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212" y="310607"/>
                <a:ext cx="1455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85FC9-3AFF-67F5-4153-6F34D35F6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59595" y="254518"/>
                <a:ext cx="101100" cy="1121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67BE668-7D60-B3DF-BCA0-DBEC1286D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60410" y="253237"/>
                <a:ext cx="100595" cy="1147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5A348C7-2BD2-ECBB-6BFF-C04FD53C836C}"/>
                  </a:ext>
                </a:extLst>
              </p:cNvPr>
              <p:cNvGrpSpPr/>
              <p:nvPr/>
            </p:nvGrpSpPr>
            <p:grpSpPr>
              <a:xfrm>
                <a:off x="11494012" y="248920"/>
                <a:ext cx="129211" cy="123374"/>
                <a:chOff x="11494012" y="248920"/>
                <a:chExt cx="129211" cy="12337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C59FD5D-F5A3-1C3B-255E-E44ACF023DD5}"/>
                    </a:ext>
                  </a:extLst>
                </p:cNvPr>
                <p:cNvSpPr/>
                <p:nvPr/>
              </p:nvSpPr>
              <p:spPr>
                <a:xfrm>
                  <a:off x="11494012" y="278906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F90F54-6978-5989-EDF2-F32D21101D57}"/>
                    </a:ext>
                  </a:extLst>
                </p:cNvPr>
                <p:cNvSpPr/>
                <p:nvPr/>
              </p:nvSpPr>
              <p:spPr>
                <a:xfrm>
                  <a:off x="11529835" y="248920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기능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47558F9-32C8-FF6F-A296-E50BD5E7D1AE}"/>
              </a:ext>
            </a:extLst>
          </p:cNvPr>
          <p:cNvSpPr/>
          <p:nvPr/>
        </p:nvSpPr>
        <p:spPr>
          <a:xfrm>
            <a:off x="609600" y="1224548"/>
            <a:ext cx="3895725" cy="535457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4400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유사 칵테일 레시피 추천</a:t>
            </a:r>
          </a:p>
        </p:txBody>
      </p:sp>
    </p:spTree>
    <p:extLst>
      <p:ext uri="{BB962C8B-B14F-4D97-AF65-F5344CB8AC3E}">
        <p14:creationId xmlns:p14="http://schemas.microsoft.com/office/powerpoint/2010/main" val="2976021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A7F54B1-70C4-F6A4-6400-8C9ACA6B8D02}"/>
              </a:ext>
            </a:extLst>
          </p:cNvPr>
          <p:cNvSpPr/>
          <p:nvPr/>
        </p:nvSpPr>
        <p:spPr>
          <a:xfrm>
            <a:off x="920194" y="1396763"/>
            <a:ext cx="10662206" cy="5126229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725D45-4A47-A07B-84EF-7CB5D7C13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9"/>
          <a:stretch/>
        </p:blipFill>
        <p:spPr>
          <a:xfrm>
            <a:off x="920194" y="1620427"/>
            <a:ext cx="10662206" cy="4869629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540385-62E8-3D07-D8C5-A7620D620411}"/>
              </a:ext>
            </a:extLst>
          </p:cNvPr>
          <p:cNvGrpSpPr/>
          <p:nvPr/>
        </p:nvGrpSpPr>
        <p:grpSpPr>
          <a:xfrm>
            <a:off x="920194" y="1392522"/>
            <a:ext cx="10662206" cy="244468"/>
            <a:chOff x="627089" y="2994367"/>
            <a:chExt cx="10955311" cy="251188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8256F55-1FF5-B17D-BB1A-2DAAEE68C741}"/>
                </a:ext>
              </a:extLst>
            </p:cNvPr>
            <p:cNvSpPr/>
            <p:nvPr/>
          </p:nvSpPr>
          <p:spPr>
            <a:xfrm>
              <a:off x="627089" y="2994367"/>
              <a:ext cx="10955311" cy="25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MyBartender</a:t>
              </a:r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마텐더</a:t>
              </a:r>
              <a:endParaRPr lang="ko-KR" altLang="en-US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230B919-AFC5-93B0-163B-360406A5AC05}"/>
                </a:ext>
              </a:extLst>
            </p:cNvPr>
            <p:cNvCxnSpPr/>
            <p:nvPr/>
          </p:nvCxnSpPr>
          <p:spPr>
            <a:xfrm>
              <a:off x="2077082" y="3048399"/>
              <a:ext cx="0" cy="1645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3A7BA1-3D37-AB4E-4088-25291911E188}"/>
                </a:ext>
              </a:extLst>
            </p:cNvPr>
            <p:cNvGrpSpPr/>
            <p:nvPr/>
          </p:nvGrpSpPr>
          <p:grpSpPr>
            <a:xfrm>
              <a:off x="10857480" y="3073077"/>
              <a:ext cx="588307" cy="114160"/>
              <a:chOff x="11225212" y="248920"/>
              <a:chExt cx="635793" cy="12337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E4B972F-0C6B-22E5-0846-695301ECC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212" y="310607"/>
                <a:ext cx="1455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85FC9-3AFF-67F5-4153-6F34D35F6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59595" y="254518"/>
                <a:ext cx="101100" cy="1121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67BE668-7D60-B3DF-BCA0-DBEC1286D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60410" y="253237"/>
                <a:ext cx="100595" cy="1147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5A348C7-2BD2-ECBB-6BFF-C04FD53C836C}"/>
                  </a:ext>
                </a:extLst>
              </p:cNvPr>
              <p:cNvGrpSpPr/>
              <p:nvPr/>
            </p:nvGrpSpPr>
            <p:grpSpPr>
              <a:xfrm>
                <a:off x="11494012" y="248920"/>
                <a:ext cx="129211" cy="123374"/>
                <a:chOff x="11494012" y="248920"/>
                <a:chExt cx="129211" cy="12337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C59FD5D-F5A3-1C3B-255E-E44ACF023DD5}"/>
                    </a:ext>
                  </a:extLst>
                </p:cNvPr>
                <p:cNvSpPr/>
                <p:nvPr/>
              </p:nvSpPr>
              <p:spPr>
                <a:xfrm>
                  <a:off x="11494012" y="278906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F90F54-6978-5989-EDF2-F32D21101D57}"/>
                    </a:ext>
                  </a:extLst>
                </p:cNvPr>
                <p:cNvSpPr/>
                <p:nvPr/>
              </p:nvSpPr>
              <p:spPr>
                <a:xfrm>
                  <a:off x="11529835" y="248920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기능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47558F9-32C8-FF6F-A296-E50BD5E7D1AE}"/>
              </a:ext>
            </a:extLst>
          </p:cNvPr>
          <p:cNvSpPr/>
          <p:nvPr/>
        </p:nvSpPr>
        <p:spPr>
          <a:xfrm>
            <a:off x="609600" y="1224548"/>
            <a:ext cx="3895725" cy="535457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4400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칵테일 인기순위 조회</a:t>
            </a:r>
          </a:p>
        </p:txBody>
      </p:sp>
    </p:spTree>
    <p:extLst>
      <p:ext uri="{BB962C8B-B14F-4D97-AF65-F5344CB8AC3E}">
        <p14:creationId xmlns:p14="http://schemas.microsoft.com/office/powerpoint/2010/main" val="2982200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A7F54B1-70C4-F6A4-6400-8C9ACA6B8D02}"/>
              </a:ext>
            </a:extLst>
          </p:cNvPr>
          <p:cNvSpPr>
            <a:spLocks/>
          </p:cNvSpPr>
          <p:nvPr/>
        </p:nvSpPr>
        <p:spPr>
          <a:xfrm>
            <a:off x="920194" y="1396763"/>
            <a:ext cx="10662206" cy="5126229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34978-F9A2-95B1-DE6E-84D099213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1"/>
          <a:stretch/>
        </p:blipFill>
        <p:spPr>
          <a:xfrm>
            <a:off x="920194" y="1571462"/>
            <a:ext cx="10662206" cy="495037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540385-62E8-3D07-D8C5-A7620D620411}"/>
              </a:ext>
            </a:extLst>
          </p:cNvPr>
          <p:cNvGrpSpPr/>
          <p:nvPr/>
        </p:nvGrpSpPr>
        <p:grpSpPr>
          <a:xfrm>
            <a:off x="920194" y="1392522"/>
            <a:ext cx="10662206" cy="244468"/>
            <a:chOff x="627089" y="2994367"/>
            <a:chExt cx="10955311" cy="251188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8256F55-1FF5-B17D-BB1A-2DAAEE68C741}"/>
                </a:ext>
              </a:extLst>
            </p:cNvPr>
            <p:cNvSpPr/>
            <p:nvPr/>
          </p:nvSpPr>
          <p:spPr>
            <a:xfrm>
              <a:off x="627089" y="2994367"/>
              <a:ext cx="10955311" cy="25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MyBartender</a:t>
              </a:r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마텐더</a:t>
              </a:r>
              <a:endParaRPr lang="ko-KR" altLang="en-US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230B919-AFC5-93B0-163B-360406A5AC05}"/>
                </a:ext>
              </a:extLst>
            </p:cNvPr>
            <p:cNvCxnSpPr/>
            <p:nvPr/>
          </p:nvCxnSpPr>
          <p:spPr>
            <a:xfrm>
              <a:off x="2077082" y="3048399"/>
              <a:ext cx="0" cy="1645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3A7BA1-3D37-AB4E-4088-25291911E188}"/>
                </a:ext>
              </a:extLst>
            </p:cNvPr>
            <p:cNvGrpSpPr/>
            <p:nvPr/>
          </p:nvGrpSpPr>
          <p:grpSpPr>
            <a:xfrm>
              <a:off x="10857480" y="3073077"/>
              <a:ext cx="588307" cy="114160"/>
              <a:chOff x="11225212" y="248920"/>
              <a:chExt cx="635793" cy="12337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E4B972F-0C6B-22E5-0846-695301ECC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212" y="310607"/>
                <a:ext cx="1455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85FC9-3AFF-67F5-4153-6F34D35F6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59595" y="254518"/>
                <a:ext cx="101100" cy="1121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67BE668-7D60-B3DF-BCA0-DBEC1286D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60410" y="253237"/>
                <a:ext cx="100595" cy="1147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5A348C7-2BD2-ECBB-6BFF-C04FD53C836C}"/>
                  </a:ext>
                </a:extLst>
              </p:cNvPr>
              <p:cNvGrpSpPr/>
              <p:nvPr/>
            </p:nvGrpSpPr>
            <p:grpSpPr>
              <a:xfrm>
                <a:off x="11494012" y="248920"/>
                <a:ext cx="129211" cy="123374"/>
                <a:chOff x="11494012" y="248920"/>
                <a:chExt cx="129211" cy="12337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C59FD5D-F5A3-1C3B-255E-E44ACF023DD5}"/>
                    </a:ext>
                  </a:extLst>
                </p:cNvPr>
                <p:cNvSpPr/>
                <p:nvPr/>
              </p:nvSpPr>
              <p:spPr>
                <a:xfrm>
                  <a:off x="11494012" y="278906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F90F54-6978-5989-EDF2-F32D21101D57}"/>
                    </a:ext>
                  </a:extLst>
                </p:cNvPr>
                <p:cNvSpPr/>
                <p:nvPr/>
              </p:nvSpPr>
              <p:spPr>
                <a:xfrm>
                  <a:off x="11529835" y="248920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기능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47558F9-32C8-FF6F-A296-E50BD5E7D1AE}"/>
              </a:ext>
            </a:extLst>
          </p:cNvPr>
          <p:cNvSpPr/>
          <p:nvPr/>
        </p:nvSpPr>
        <p:spPr>
          <a:xfrm>
            <a:off x="609600" y="1224548"/>
            <a:ext cx="3895725" cy="535457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4400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유저 레시피 등록</a:t>
            </a:r>
          </a:p>
        </p:txBody>
      </p:sp>
    </p:spTree>
    <p:extLst>
      <p:ext uri="{BB962C8B-B14F-4D97-AF65-F5344CB8AC3E}">
        <p14:creationId xmlns:p14="http://schemas.microsoft.com/office/powerpoint/2010/main" val="227274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CA52F2-9658-7CB5-DEDB-6AC171813B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8247"/>
          </a:solidFill>
          <a:ln w="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2C8B2-24D4-E679-3A13-98CA35135511}"/>
              </a:ext>
            </a:extLst>
          </p:cNvPr>
          <p:cNvSpPr txBox="1"/>
          <p:nvPr/>
        </p:nvSpPr>
        <p:spPr>
          <a:xfrm>
            <a:off x="-630238" y="3326508"/>
            <a:ext cx="1345247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600" dirty="0">
                <a:solidFill>
                  <a:schemeClr val="bg1">
                    <a:alpha val="19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COCKTAIL</a:t>
            </a:r>
            <a:endParaRPr lang="ko-KR" altLang="en-US" sz="16600" dirty="0">
              <a:solidFill>
                <a:schemeClr val="bg1">
                  <a:alpha val="19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AB422C4-3E36-8AB8-0457-3ADFB4631EB6}"/>
              </a:ext>
            </a:extLst>
          </p:cNvPr>
          <p:cNvGrpSpPr/>
          <p:nvPr/>
        </p:nvGrpSpPr>
        <p:grpSpPr>
          <a:xfrm>
            <a:off x="7580979" y="1638650"/>
            <a:ext cx="2009443" cy="3903129"/>
            <a:chOff x="6416582" y="1958456"/>
            <a:chExt cx="2009443" cy="390312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F00109A-7271-E349-5898-85EBD39A3FC6}"/>
                </a:ext>
              </a:extLst>
            </p:cNvPr>
            <p:cNvGrpSpPr/>
            <p:nvPr/>
          </p:nvGrpSpPr>
          <p:grpSpPr>
            <a:xfrm>
              <a:off x="6437422" y="1958456"/>
              <a:ext cx="1927689" cy="646331"/>
              <a:chOff x="6437422" y="1958456"/>
              <a:chExt cx="1927689" cy="64633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1762C4-60F4-4643-BB65-F8799E51927C}"/>
                  </a:ext>
                </a:extLst>
              </p:cNvPr>
              <p:cNvSpPr txBox="1"/>
              <p:nvPr/>
            </p:nvSpPr>
            <p:spPr>
              <a:xfrm>
                <a:off x="6437422" y="1958456"/>
                <a:ext cx="8066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spc="3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01</a:t>
                </a:r>
                <a:endParaRPr lang="ko-KR" altLang="en-US" sz="3600" spc="3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CC8BA0-0D4E-4B27-AF3C-76B1DCD44FCB}"/>
                  </a:ext>
                </a:extLst>
              </p:cNvPr>
              <p:cNvSpPr txBox="1"/>
              <p:nvPr/>
            </p:nvSpPr>
            <p:spPr>
              <a:xfrm>
                <a:off x="7295587" y="2106966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제안배경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C366249-D500-8DFE-CACA-DA704A4BEB4A}"/>
                </a:ext>
              </a:extLst>
            </p:cNvPr>
            <p:cNvGrpSpPr/>
            <p:nvPr/>
          </p:nvGrpSpPr>
          <p:grpSpPr>
            <a:xfrm>
              <a:off x="6426200" y="2772656"/>
              <a:ext cx="1999825" cy="646331"/>
              <a:chOff x="5753100" y="2134887"/>
              <a:chExt cx="1999825" cy="64633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7CE9D6-E65E-4F0E-D6C8-E8E24AC5FBE1}"/>
                  </a:ext>
                </a:extLst>
              </p:cNvPr>
              <p:cNvSpPr txBox="1"/>
              <p:nvPr/>
            </p:nvSpPr>
            <p:spPr>
              <a:xfrm>
                <a:off x="5753100" y="2134887"/>
                <a:ext cx="8178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02</a:t>
                </a:r>
                <a:endParaRPr lang="ko-KR" altLang="en-US" sz="3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0ED88F-0971-A1A8-4090-FF95B18738CB}"/>
                  </a:ext>
                </a:extLst>
              </p:cNvPr>
              <p:cNvSpPr txBox="1"/>
              <p:nvPr/>
            </p:nvSpPr>
            <p:spPr>
              <a:xfrm>
                <a:off x="6622487" y="2283397"/>
                <a:ext cx="11304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설계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과정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DE8B734-F4FB-28C1-016C-8A02DF9DCBB8}"/>
                </a:ext>
              </a:extLst>
            </p:cNvPr>
            <p:cNvGrpSpPr/>
            <p:nvPr/>
          </p:nvGrpSpPr>
          <p:grpSpPr>
            <a:xfrm>
              <a:off x="6422994" y="3586856"/>
              <a:ext cx="1942117" cy="646331"/>
              <a:chOff x="5749894" y="2781218"/>
              <a:chExt cx="1942117" cy="64633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B56032-4D54-54A5-B705-32F29188DD68}"/>
                  </a:ext>
                </a:extLst>
              </p:cNvPr>
              <p:cNvSpPr txBox="1"/>
              <p:nvPr/>
            </p:nvSpPr>
            <p:spPr>
              <a:xfrm>
                <a:off x="5749894" y="2781218"/>
                <a:ext cx="8210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03</a:t>
                </a:r>
                <a:endParaRPr lang="ko-KR" altLang="en-US" sz="3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8D5C83-C517-9451-B0AD-18DDB834047C}"/>
                  </a:ext>
                </a:extLst>
              </p:cNvPr>
              <p:cNvSpPr txBox="1"/>
              <p:nvPr/>
            </p:nvSpPr>
            <p:spPr>
              <a:xfrm>
                <a:off x="6622487" y="2929728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구현내용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E52A25-591E-DD97-119E-4400088EED03}"/>
                </a:ext>
              </a:extLst>
            </p:cNvPr>
            <p:cNvGrpSpPr/>
            <p:nvPr/>
          </p:nvGrpSpPr>
          <p:grpSpPr>
            <a:xfrm>
              <a:off x="6416582" y="4401056"/>
              <a:ext cx="1948529" cy="646331"/>
              <a:chOff x="5743482" y="3427549"/>
              <a:chExt cx="1948529" cy="64633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B16B63-703C-89F8-D455-F38CAC2E4597}"/>
                  </a:ext>
                </a:extLst>
              </p:cNvPr>
              <p:cNvSpPr txBox="1"/>
              <p:nvPr/>
            </p:nvSpPr>
            <p:spPr>
              <a:xfrm>
                <a:off x="5743482" y="3427549"/>
                <a:ext cx="8274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04</a:t>
                </a:r>
                <a:endParaRPr lang="ko-KR" altLang="en-US" sz="3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C0FAA8-6BC7-8BAD-CF79-17116ABD1949}"/>
                  </a:ext>
                </a:extLst>
              </p:cNvPr>
              <p:cNvSpPr txBox="1"/>
              <p:nvPr/>
            </p:nvSpPr>
            <p:spPr>
              <a:xfrm>
                <a:off x="6622487" y="3576059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발전방향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8A6362-1EC0-1F18-257D-F9BD4EDEAA0C}"/>
                </a:ext>
              </a:extLst>
            </p:cNvPr>
            <p:cNvGrpSpPr/>
            <p:nvPr/>
          </p:nvGrpSpPr>
          <p:grpSpPr>
            <a:xfrm>
              <a:off x="6424598" y="5215254"/>
              <a:ext cx="1719298" cy="646331"/>
              <a:chOff x="5751498" y="4745354"/>
              <a:chExt cx="1719298" cy="64633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B86768-CB4B-999B-858C-B18A23F5D6E1}"/>
                  </a:ext>
                </a:extLst>
              </p:cNvPr>
              <p:cNvSpPr txBox="1"/>
              <p:nvPr/>
            </p:nvSpPr>
            <p:spPr>
              <a:xfrm>
                <a:off x="5751498" y="4745354"/>
                <a:ext cx="8194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05</a:t>
                </a:r>
                <a:endParaRPr lang="ko-KR" altLang="en-US" sz="3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D0139E-90DB-3104-EFB1-BAE218E73ADD}"/>
                  </a:ext>
                </a:extLst>
              </p:cNvPr>
              <p:cNvSpPr txBox="1"/>
              <p:nvPr/>
            </p:nvSpPr>
            <p:spPr>
              <a:xfrm>
                <a:off x="6622487" y="4893864"/>
                <a:ext cx="8483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마무리</a:t>
                </a:r>
              </a:p>
            </p:txBody>
          </p:sp>
        </p:grp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2F6C170-E85E-0545-14AF-DB56EB5E2A59}"/>
              </a:ext>
            </a:extLst>
          </p:cNvPr>
          <p:cNvCxnSpPr>
            <a:cxnSpLocks/>
          </p:cNvCxnSpPr>
          <p:nvPr/>
        </p:nvCxnSpPr>
        <p:spPr>
          <a:xfrm>
            <a:off x="6728800" y="1531359"/>
            <a:ext cx="0" cy="412608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7EA45B-9A54-7D07-2EEA-82980585DA40}"/>
              </a:ext>
            </a:extLst>
          </p:cNvPr>
          <p:cNvGrpSpPr/>
          <p:nvPr/>
        </p:nvGrpSpPr>
        <p:grpSpPr>
          <a:xfrm>
            <a:off x="969476" y="2363307"/>
            <a:ext cx="5298752" cy="2066508"/>
            <a:chOff x="987337" y="2308972"/>
            <a:chExt cx="5298752" cy="2066508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02C703D6-42D2-B67D-7475-9306D901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7337" y="2308972"/>
              <a:ext cx="1344129" cy="18620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DF545F-E5DE-F802-D1A5-B57694EFA92B}"/>
                </a:ext>
              </a:extLst>
            </p:cNvPr>
            <p:cNvSpPr txBox="1"/>
            <p:nvPr/>
          </p:nvSpPr>
          <p:spPr>
            <a:xfrm>
              <a:off x="2427340" y="2513432"/>
              <a:ext cx="385874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500" dirty="0" err="1">
                  <a:solidFill>
                    <a:schemeClr val="bg1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115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F442B8-13C2-5EB5-D0D8-560C5DCE3945}"/>
                </a:ext>
              </a:extLst>
            </p:cNvPr>
            <p:cNvSpPr txBox="1"/>
            <p:nvPr/>
          </p:nvSpPr>
          <p:spPr>
            <a:xfrm>
              <a:off x="2484491" y="2308972"/>
              <a:ext cx="3387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나만의 바텐더</a:t>
              </a:r>
              <a:r>
                <a:rPr lang="en-US" altLang="ko-KR" sz="3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</a:t>
              </a:r>
              <a:endParaRPr lang="ko-KR" altLang="en-US" sz="3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997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A7F54B1-70C4-F6A4-6400-8C9ACA6B8D02}"/>
              </a:ext>
            </a:extLst>
          </p:cNvPr>
          <p:cNvSpPr/>
          <p:nvPr/>
        </p:nvSpPr>
        <p:spPr>
          <a:xfrm>
            <a:off x="920194" y="1396763"/>
            <a:ext cx="10662206" cy="5126229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18BBA8-1197-B6AE-467B-89749FAAB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0"/>
          <a:stretch/>
        </p:blipFill>
        <p:spPr>
          <a:xfrm>
            <a:off x="920194" y="1593424"/>
            <a:ext cx="10662206" cy="4938864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540385-62E8-3D07-D8C5-A7620D620411}"/>
              </a:ext>
            </a:extLst>
          </p:cNvPr>
          <p:cNvGrpSpPr/>
          <p:nvPr/>
        </p:nvGrpSpPr>
        <p:grpSpPr>
          <a:xfrm>
            <a:off x="920194" y="1392522"/>
            <a:ext cx="10662206" cy="244468"/>
            <a:chOff x="627089" y="2994367"/>
            <a:chExt cx="10955311" cy="251188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8256F55-1FF5-B17D-BB1A-2DAAEE68C741}"/>
                </a:ext>
              </a:extLst>
            </p:cNvPr>
            <p:cNvSpPr/>
            <p:nvPr/>
          </p:nvSpPr>
          <p:spPr>
            <a:xfrm>
              <a:off x="627089" y="2994367"/>
              <a:ext cx="10955311" cy="25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MyBartender</a:t>
              </a:r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마텐더</a:t>
              </a:r>
              <a:endParaRPr lang="ko-KR" altLang="en-US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230B919-AFC5-93B0-163B-360406A5AC05}"/>
                </a:ext>
              </a:extLst>
            </p:cNvPr>
            <p:cNvCxnSpPr/>
            <p:nvPr/>
          </p:nvCxnSpPr>
          <p:spPr>
            <a:xfrm>
              <a:off x="2077082" y="3048399"/>
              <a:ext cx="0" cy="1645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3A7BA1-3D37-AB4E-4088-25291911E188}"/>
                </a:ext>
              </a:extLst>
            </p:cNvPr>
            <p:cNvGrpSpPr/>
            <p:nvPr/>
          </p:nvGrpSpPr>
          <p:grpSpPr>
            <a:xfrm>
              <a:off x="10857480" y="3073077"/>
              <a:ext cx="588307" cy="114160"/>
              <a:chOff x="11225212" y="248920"/>
              <a:chExt cx="635793" cy="12337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E4B972F-0C6B-22E5-0846-695301ECC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212" y="310607"/>
                <a:ext cx="1455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85FC9-3AFF-67F5-4153-6F34D35F6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59595" y="254518"/>
                <a:ext cx="101100" cy="1121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67BE668-7D60-B3DF-BCA0-DBEC1286D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60410" y="253237"/>
                <a:ext cx="100595" cy="1147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5A348C7-2BD2-ECBB-6BFF-C04FD53C836C}"/>
                  </a:ext>
                </a:extLst>
              </p:cNvPr>
              <p:cNvGrpSpPr/>
              <p:nvPr/>
            </p:nvGrpSpPr>
            <p:grpSpPr>
              <a:xfrm>
                <a:off x="11494012" y="248920"/>
                <a:ext cx="129211" cy="123374"/>
                <a:chOff x="11494012" y="248920"/>
                <a:chExt cx="129211" cy="12337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C59FD5D-F5A3-1C3B-255E-E44ACF023DD5}"/>
                    </a:ext>
                  </a:extLst>
                </p:cNvPr>
                <p:cNvSpPr/>
                <p:nvPr/>
              </p:nvSpPr>
              <p:spPr>
                <a:xfrm>
                  <a:off x="11494012" y="278906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F90F54-6978-5989-EDF2-F32D21101D57}"/>
                    </a:ext>
                  </a:extLst>
                </p:cNvPr>
                <p:cNvSpPr/>
                <p:nvPr/>
              </p:nvSpPr>
              <p:spPr>
                <a:xfrm>
                  <a:off x="11529835" y="248920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기능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47558F9-32C8-FF6F-A296-E50BD5E7D1AE}"/>
              </a:ext>
            </a:extLst>
          </p:cNvPr>
          <p:cNvSpPr/>
          <p:nvPr/>
        </p:nvSpPr>
        <p:spPr>
          <a:xfrm>
            <a:off x="609600" y="1224548"/>
            <a:ext cx="3895725" cy="535457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4400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칵테일 관련 읽을거리</a:t>
            </a:r>
          </a:p>
        </p:txBody>
      </p:sp>
    </p:spTree>
    <p:extLst>
      <p:ext uri="{BB962C8B-B14F-4D97-AF65-F5344CB8AC3E}">
        <p14:creationId xmlns:p14="http://schemas.microsoft.com/office/powerpoint/2010/main" val="334818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A7F54B1-70C4-F6A4-6400-8C9ACA6B8D02}"/>
              </a:ext>
            </a:extLst>
          </p:cNvPr>
          <p:cNvSpPr/>
          <p:nvPr/>
        </p:nvSpPr>
        <p:spPr>
          <a:xfrm>
            <a:off x="920194" y="1396763"/>
            <a:ext cx="10662206" cy="5126229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C24262-E1A7-6E2F-002C-77E180CB6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0"/>
          <a:stretch/>
        </p:blipFill>
        <p:spPr>
          <a:xfrm>
            <a:off x="742558" y="1542913"/>
            <a:ext cx="10839842" cy="4978918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540385-62E8-3D07-D8C5-A7620D620411}"/>
              </a:ext>
            </a:extLst>
          </p:cNvPr>
          <p:cNvGrpSpPr/>
          <p:nvPr/>
        </p:nvGrpSpPr>
        <p:grpSpPr>
          <a:xfrm>
            <a:off x="920194" y="1392522"/>
            <a:ext cx="10662206" cy="244468"/>
            <a:chOff x="627089" y="2994367"/>
            <a:chExt cx="10955311" cy="251188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8256F55-1FF5-B17D-BB1A-2DAAEE68C741}"/>
                </a:ext>
              </a:extLst>
            </p:cNvPr>
            <p:cNvSpPr/>
            <p:nvPr/>
          </p:nvSpPr>
          <p:spPr>
            <a:xfrm>
              <a:off x="627089" y="2994367"/>
              <a:ext cx="10955311" cy="25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MyBartender</a:t>
              </a:r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마텐더</a:t>
              </a:r>
              <a:endParaRPr lang="ko-KR" altLang="en-US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230B919-AFC5-93B0-163B-360406A5AC05}"/>
                </a:ext>
              </a:extLst>
            </p:cNvPr>
            <p:cNvCxnSpPr/>
            <p:nvPr/>
          </p:nvCxnSpPr>
          <p:spPr>
            <a:xfrm>
              <a:off x="2077082" y="3048399"/>
              <a:ext cx="0" cy="1645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3A7BA1-3D37-AB4E-4088-25291911E188}"/>
                </a:ext>
              </a:extLst>
            </p:cNvPr>
            <p:cNvGrpSpPr/>
            <p:nvPr/>
          </p:nvGrpSpPr>
          <p:grpSpPr>
            <a:xfrm>
              <a:off x="10857480" y="3073077"/>
              <a:ext cx="588307" cy="114160"/>
              <a:chOff x="11225212" y="248920"/>
              <a:chExt cx="635793" cy="12337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E4B972F-0C6B-22E5-0846-695301ECC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212" y="310607"/>
                <a:ext cx="1455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85FC9-3AFF-67F5-4153-6F34D35F6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59595" y="254518"/>
                <a:ext cx="101100" cy="1121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67BE668-7D60-B3DF-BCA0-DBEC1286D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60410" y="253237"/>
                <a:ext cx="100595" cy="1147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5A348C7-2BD2-ECBB-6BFF-C04FD53C836C}"/>
                  </a:ext>
                </a:extLst>
              </p:cNvPr>
              <p:cNvGrpSpPr/>
              <p:nvPr/>
            </p:nvGrpSpPr>
            <p:grpSpPr>
              <a:xfrm>
                <a:off x="11494012" y="248920"/>
                <a:ext cx="129211" cy="123374"/>
                <a:chOff x="11494012" y="248920"/>
                <a:chExt cx="129211" cy="12337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C59FD5D-F5A3-1C3B-255E-E44ACF023DD5}"/>
                    </a:ext>
                  </a:extLst>
                </p:cNvPr>
                <p:cNvSpPr/>
                <p:nvPr/>
              </p:nvSpPr>
              <p:spPr>
                <a:xfrm>
                  <a:off x="11494012" y="278906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F90F54-6978-5989-EDF2-F32D21101D57}"/>
                    </a:ext>
                  </a:extLst>
                </p:cNvPr>
                <p:cNvSpPr/>
                <p:nvPr/>
              </p:nvSpPr>
              <p:spPr>
                <a:xfrm>
                  <a:off x="11529835" y="248920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기능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47558F9-32C8-FF6F-A296-E50BD5E7D1AE}"/>
              </a:ext>
            </a:extLst>
          </p:cNvPr>
          <p:cNvSpPr/>
          <p:nvPr/>
        </p:nvSpPr>
        <p:spPr>
          <a:xfrm>
            <a:off x="609600" y="1224548"/>
            <a:ext cx="3895725" cy="535457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4400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칵테일 관련 컨텐츠</a:t>
            </a:r>
          </a:p>
        </p:txBody>
      </p:sp>
    </p:spTree>
    <p:extLst>
      <p:ext uri="{BB962C8B-B14F-4D97-AF65-F5344CB8AC3E}">
        <p14:creationId xmlns:p14="http://schemas.microsoft.com/office/powerpoint/2010/main" val="1457120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A7F54B1-70C4-F6A4-6400-8C9ACA6B8D02}"/>
              </a:ext>
            </a:extLst>
          </p:cNvPr>
          <p:cNvSpPr/>
          <p:nvPr/>
        </p:nvSpPr>
        <p:spPr>
          <a:xfrm>
            <a:off x="920194" y="1396763"/>
            <a:ext cx="10662206" cy="5126229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D5D857-3F01-70EA-AC09-7396CB8D0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1" r="1528"/>
          <a:stretch/>
        </p:blipFill>
        <p:spPr>
          <a:xfrm>
            <a:off x="920193" y="1593424"/>
            <a:ext cx="10662207" cy="4928408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540385-62E8-3D07-D8C5-A7620D620411}"/>
              </a:ext>
            </a:extLst>
          </p:cNvPr>
          <p:cNvGrpSpPr/>
          <p:nvPr/>
        </p:nvGrpSpPr>
        <p:grpSpPr>
          <a:xfrm>
            <a:off x="920194" y="1392522"/>
            <a:ext cx="10662206" cy="244468"/>
            <a:chOff x="627089" y="2994367"/>
            <a:chExt cx="10955311" cy="251188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8256F55-1FF5-B17D-BB1A-2DAAEE68C741}"/>
                </a:ext>
              </a:extLst>
            </p:cNvPr>
            <p:cNvSpPr/>
            <p:nvPr/>
          </p:nvSpPr>
          <p:spPr>
            <a:xfrm>
              <a:off x="627089" y="2994367"/>
              <a:ext cx="10955311" cy="25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MyBartender</a:t>
              </a:r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마텐더</a:t>
              </a:r>
              <a:endParaRPr lang="ko-KR" altLang="en-US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230B919-AFC5-93B0-163B-360406A5AC05}"/>
                </a:ext>
              </a:extLst>
            </p:cNvPr>
            <p:cNvCxnSpPr/>
            <p:nvPr/>
          </p:nvCxnSpPr>
          <p:spPr>
            <a:xfrm>
              <a:off x="2077082" y="3048399"/>
              <a:ext cx="0" cy="1645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3A7BA1-3D37-AB4E-4088-25291911E188}"/>
                </a:ext>
              </a:extLst>
            </p:cNvPr>
            <p:cNvGrpSpPr/>
            <p:nvPr/>
          </p:nvGrpSpPr>
          <p:grpSpPr>
            <a:xfrm>
              <a:off x="10857480" y="3073077"/>
              <a:ext cx="588307" cy="114160"/>
              <a:chOff x="11225212" y="248920"/>
              <a:chExt cx="635793" cy="12337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E4B972F-0C6B-22E5-0846-695301ECC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212" y="310607"/>
                <a:ext cx="1455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85FC9-3AFF-67F5-4153-6F34D35F6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59595" y="254518"/>
                <a:ext cx="101100" cy="1121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67BE668-7D60-B3DF-BCA0-DBEC1286D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60410" y="253237"/>
                <a:ext cx="100595" cy="1147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5A348C7-2BD2-ECBB-6BFF-C04FD53C836C}"/>
                  </a:ext>
                </a:extLst>
              </p:cNvPr>
              <p:cNvGrpSpPr/>
              <p:nvPr/>
            </p:nvGrpSpPr>
            <p:grpSpPr>
              <a:xfrm>
                <a:off x="11494012" y="248920"/>
                <a:ext cx="129211" cy="123374"/>
                <a:chOff x="11494012" y="248920"/>
                <a:chExt cx="129211" cy="12337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C59FD5D-F5A3-1C3B-255E-E44ACF023DD5}"/>
                    </a:ext>
                  </a:extLst>
                </p:cNvPr>
                <p:cNvSpPr/>
                <p:nvPr/>
              </p:nvSpPr>
              <p:spPr>
                <a:xfrm>
                  <a:off x="11494012" y="278906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F90F54-6978-5989-EDF2-F32D21101D57}"/>
                    </a:ext>
                  </a:extLst>
                </p:cNvPr>
                <p:cNvSpPr/>
                <p:nvPr/>
              </p:nvSpPr>
              <p:spPr>
                <a:xfrm>
                  <a:off x="11529835" y="248920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기능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47558F9-32C8-FF6F-A296-E50BD5E7D1AE}"/>
              </a:ext>
            </a:extLst>
          </p:cNvPr>
          <p:cNvSpPr/>
          <p:nvPr/>
        </p:nvSpPr>
        <p:spPr>
          <a:xfrm>
            <a:off x="609600" y="1224548"/>
            <a:ext cx="3895725" cy="535457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4400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커뮤니티 게시글 조회</a:t>
            </a:r>
            <a:r>
              <a:rPr lang="en-US" altLang="ko-KR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추천</a:t>
            </a:r>
            <a:r>
              <a:rPr lang="en-US" altLang="ko-KR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댓글</a:t>
            </a:r>
          </a:p>
        </p:txBody>
      </p:sp>
    </p:spTree>
    <p:extLst>
      <p:ext uri="{BB962C8B-B14F-4D97-AF65-F5344CB8AC3E}">
        <p14:creationId xmlns:p14="http://schemas.microsoft.com/office/powerpoint/2010/main" val="354304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DA7F54B1-70C4-F6A4-6400-8C9ACA6B8D02}"/>
              </a:ext>
            </a:extLst>
          </p:cNvPr>
          <p:cNvSpPr/>
          <p:nvPr/>
        </p:nvSpPr>
        <p:spPr>
          <a:xfrm>
            <a:off x="920194" y="1396763"/>
            <a:ext cx="10662206" cy="5126229"/>
          </a:xfrm>
          <a:prstGeom prst="round2SameRect">
            <a:avLst>
              <a:gd name="adj1" fmla="val 36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36BEC4-94BA-BAEB-A3EC-262AA4D27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34" r="567" b="3611"/>
          <a:stretch/>
        </p:blipFill>
        <p:spPr>
          <a:xfrm>
            <a:off x="920195" y="1593424"/>
            <a:ext cx="10662206" cy="492840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540385-62E8-3D07-D8C5-A7620D620411}"/>
              </a:ext>
            </a:extLst>
          </p:cNvPr>
          <p:cNvGrpSpPr/>
          <p:nvPr/>
        </p:nvGrpSpPr>
        <p:grpSpPr>
          <a:xfrm>
            <a:off x="920194" y="1339797"/>
            <a:ext cx="10662206" cy="244468"/>
            <a:chOff x="627089" y="2994367"/>
            <a:chExt cx="10955311" cy="251188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8256F55-1FF5-B17D-BB1A-2DAAEE68C741}"/>
                </a:ext>
              </a:extLst>
            </p:cNvPr>
            <p:cNvSpPr/>
            <p:nvPr/>
          </p:nvSpPr>
          <p:spPr>
            <a:xfrm>
              <a:off x="627089" y="2994367"/>
              <a:ext cx="10955311" cy="25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MyBartender</a:t>
              </a:r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마텐더</a:t>
              </a:r>
              <a:endParaRPr lang="ko-KR" altLang="en-US" sz="11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230B919-AFC5-93B0-163B-360406A5AC05}"/>
                </a:ext>
              </a:extLst>
            </p:cNvPr>
            <p:cNvCxnSpPr/>
            <p:nvPr/>
          </p:nvCxnSpPr>
          <p:spPr>
            <a:xfrm>
              <a:off x="2077082" y="3048399"/>
              <a:ext cx="0" cy="1645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3A7BA1-3D37-AB4E-4088-25291911E188}"/>
                </a:ext>
              </a:extLst>
            </p:cNvPr>
            <p:cNvGrpSpPr/>
            <p:nvPr/>
          </p:nvGrpSpPr>
          <p:grpSpPr>
            <a:xfrm>
              <a:off x="10857480" y="3073077"/>
              <a:ext cx="588307" cy="114160"/>
              <a:chOff x="11225212" y="248920"/>
              <a:chExt cx="635793" cy="12337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E4B972F-0C6B-22E5-0846-695301ECC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212" y="310607"/>
                <a:ext cx="1455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85FC9-3AFF-67F5-4153-6F34D35F6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59595" y="254518"/>
                <a:ext cx="101100" cy="1121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67BE668-7D60-B3DF-BCA0-DBEC1286D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60410" y="253237"/>
                <a:ext cx="100595" cy="1147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5A348C7-2BD2-ECBB-6BFF-C04FD53C836C}"/>
                  </a:ext>
                </a:extLst>
              </p:cNvPr>
              <p:cNvGrpSpPr/>
              <p:nvPr/>
            </p:nvGrpSpPr>
            <p:grpSpPr>
              <a:xfrm>
                <a:off x="11494012" y="248920"/>
                <a:ext cx="129211" cy="123374"/>
                <a:chOff x="11494012" y="248920"/>
                <a:chExt cx="129211" cy="12337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C59FD5D-F5A3-1C3B-255E-E44ACF023DD5}"/>
                    </a:ext>
                  </a:extLst>
                </p:cNvPr>
                <p:cNvSpPr/>
                <p:nvPr/>
              </p:nvSpPr>
              <p:spPr>
                <a:xfrm>
                  <a:off x="11494012" y="278906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F90F54-6978-5989-EDF2-F32D21101D57}"/>
                    </a:ext>
                  </a:extLst>
                </p:cNvPr>
                <p:cNvSpPr/>
                <p:nvPr/>
              </p:nvSpPr>
              <p:spPr>
                <a:xfrm>
                  <a:off x="11529835" y="248920"/>
                  <a:ext cx="93388" cy="93388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기능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47558F9-32C8-FF6F-A296-E50BD5E7D1AE}"/>
              </a:ext>
            </a:extLst>
          </p:cNvPr>
          <p:cNvSpPr/>
          <p:nvPr/>
        </p:nvSpPr>
        <p:spPr>
          <a:xfrm>
            <a:off x="609600" y="1224548"/>
            <a:ext cx="3895725" cy="535457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 w="0" cap="flat">
            <a:noFill/>
            <a:prstDash val="solid"/>
            <a:miter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14400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마이페이지에서 정보조회</a:t>
            </a:r>
          </a:p>
        </p:txBody>
      </p:sp>
    </p:spTree>
    <p:extLst>
      <p:ext uri="{BB962C8B-B14F-4D97-AF65-F5344CB8AC3E}">
        <p14:creationId xmlns:p14="http://schemas.microsoft.com/office/powerpoint/2010/main" val="221042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03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구현내용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시연 영상</a:t>
            </a:r>
          </a:p>
        </p:txBody>
      </p:sp>
      <p:pic>
        <p:nvPicPr>
          <p:cNvPr id="2" name="마텐더">
            <a:hlinkClick r:id="" action="ppaction://media"/>
            <a:extLst>
              <a:ext uri="{FF2B5EF4-FFF2-40B4-BE49-F238E27FC236}">
                <a16:creationId xmlns:a16="http://schemas.microsoft.com/office/drawing/2014/main" id="{391E53BE-3055-278F-5B06-497CDDB24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9663" y="1186328"/>
            <a:ext cx="9883267" cy="53508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0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653795-FD54-4584-9FFF-8B152619A803}"/>
              </a:ext>
            </a:extLst>
          </p:cNvPr>
          <p:cNvSpPr/>
          <p:nvPr/>
        </p:nvSpPr>
        <p:spPr>
          <a:xfrm rot="5400000">
            <a:off x="5370478" y="-3226757"/>
            <a:ext cx="1451044" cy="11038440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04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기대효과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C067DD-33D5-40CE-E67A-53C37BF0214C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54D49F0A-8D73-CA19-85A1-91BD8932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6D2DD4-B874-2F3B-1540-C0DBC75423E8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C7E58-E100-3697-3222-7EA8F782193A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275E9-575B-3310-6D5B-B0E042EDF79A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F45E1D-2645-49E0-9988-09CF40842B83}"/>
              </a:ext>
            </a:extLst>
          </p:cNvPr>
          <p:cNvSpPr txBox="1"/>
          <p:nvPr/>
        </p:nvSpPr>
        <p:spPr>
          <a:xfrm>
            <a:off x="2022763" y="1876964"/>
            <a:ext cx="814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 </a:t>
            </a:r>
            <a:r>
              <a:rPr lang="ko-KR" altLang="en-US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칵테일에 대한 관심이 있으나 정보접근이 </a:t>
            </a:r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어려운 사용자들에게</a:t>
            </a:r>
            <a:endParaRPr lang="en-US" altLang="ko-KR" sz="24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정보 접근성을 높이고 편의를 제공</a:t>
            </a:r>
            <a:r>
              <a:rPr lang="ko-KR" altLang="en-US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함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6D30C5-1AD0-48A1-887F-A132486E914E}"/>
              </a:ext>
            </a:extLst>
          </p:cNvPr>
          <p:cNvSpPr/>
          <p:nvPr/>
        </p:nvSpPr>
        <p:spPr>
          <a:xfrm rot="5400000">
            <a:off x="5370478" y="-1369180"/>
            <a:ext cx="1451044" cy="11038440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17733-990A-47BB-8EB9-5F056439D884}"/>
              </a:ext>
            </a:extLst>
          </p:cNvPr>
          <p:cNvSpPr txBox="1"/>
          <p:nvPr/>
        </p:nvSpPr>
        <p:spPr>
          <a:xfrm>
            <a:off x="2022763" y="3734541"/>
            <a:ext cx="814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주류문화의 변화에 발맞춰 </a:t>
            </a:r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사용자들에 맞춤 서비스를 제공함으로써</a:t>
            </a:r>
            <a:endParaRPr lang="en-US" altLang="ko-KR" sz="24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sz="2400" dirty="0" err="1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마텐더</a:t>
            </a:r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 사이트가 성장</a:t>
            </a:r>
            <a:r>
              <a:rPr lang="ko-KR" altLang="en-US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5457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653795-FD54-4584-9FFF-8B152619A803}"/>
              </a:ext>
            </a:extLst>
          </p:cNvPr>
          <p:cNvSpPr/>
          <p:nvPr/>
        </p:nvSpPr>
        <p:spPr>
          <a:xfrm rot="5400000">
            <a:off x="5595616" y="-3451895"/>
            <a:ext cx="1000768" cy="11038440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37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05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마무리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C067DD-33D5-40CE-E67A-53C37BF0214C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54D49F0A-8D73-CA19-85A1-91BD8932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6D2DD4-B874-2F3B-1540-C0DBC75423E8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C7E58-E100-3697-3222-7EA8F782193A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275E9-575B-3310-6D5B-B0E042EDF79A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F45E1D-2645-49E0-9988-09CF40842B83}"/>
              </a:ext>
            </a:extLst>
          </p:cNvPr>
          <p:cNvSpPr txBox="1"/>
          <p:nvPr/>
        </p:nvSpPr>
        <p:spPr>
          <a:xfrm>
            <a:off x="794327" y="1616529"/>
            <a:ext cx="10382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dirty="0" err="1">
                <a:latin typeface="긱블말랑이" panose="020D0504000000000000" pitchFamily="34" charset="-127"/>
                <a:ea typeface="긱블말랑이" panose="020D0504000000000000" pitchFamily="34" charset="-127"/>
              </a:rPr>
              <a:t>식약처</a:t>
            </a:r>
            <a:r>
              <a:rPr lang="ko-KR" altLang="ko-KR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 보도자료</a:t>
            </a:r>
            <a:endParaRPr lang="en-US" altLang="ko-KR" sz="24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D166C-134A-26B7-DE59-709661A63EA9}"/>
              </a:ext>
            </a:extLst>
          </p:cNvPr>
          <p:cNvSpPr txBox="1"/>
          <p:nvPr/>
        </p:nvSpPr>
        <p:spPr>
          <a:xfrm>
            <a:off x="1807970" y="41224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참고 문헌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389E1-B84F-1CC9-905E-F13A84447A6A}"/>
              </a:ext>
            </a:extLst>
          </p:cNvPr>
          <p:cNvSpPr txBox="1"/>
          <p:nvPr/>
        </p:nvSpPr>
        <p:spPr>
          <a:xfrm>
            <a:off x="1015643" y="2032014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코로나19로 음주량 줄고 '</a:t>
            </a:r>
            <a:r>
              <a:rPr lang="ko-KR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홀술</a:t>
            </a:r>
            <a:r>
              <a:rPr lang="ko-KR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술홈</a:t>
            </a:r>
            <a:r>
              <a:rPr lang="ko-KR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 늘어」, 2020.12.24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541B51E-ACAF-9747-3BD9-3FA8A5FC6DAB}"/>
              </a:ext>
            </a:extLst>
          </p:cNvPr>
          <p:cNvSpPr/>
          <p:nvPr/>
        </p:nvSpPr>
        <p:spPr>
          <a:xfrm rot="5400000">
            <a:off x="5482908" y="-2086781"/>
            <a:ext cx="1226184" cy="11038440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9A24D8-FA33-22C7-39D9-0C50D6E47B00}"/>
              </a:ext>
            </a:extLst>
          </p:cNvPr>
          <p:cNvSpPr txBox="1"/>
          <p:nvPr/>
        </p:nvSpPr>
        <p:spPr>
          <a:xfrm>
            <a:off x="794327" y="2868934"/>
            <a:ext cx="10382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시사저널』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ko-KR" sz="24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818024-87C7-25EB-9926-6ED05B376756}"/>
              </a:ext>
            </a:extLst>
          </p:cNvPr>
          <p:cNvSpPr txBox="1"/>
          <p:nvPr/>
        </p:nvSpPr>
        <p:spPr>
          <a:xfrm>
            <a:off x="1015642" y="3284419"/>
            <a:ext cx="9477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조유빈</a:t>
            </a:r>
            <a:r>
              <a:rPr lang="ko-KR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「</a:t>
            </a:r>
            <a:r>
              <a:rPr lang="ko-KR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섞음주의</a:t>
            </a:r>
            <a:r>
              <a:rPr lang="ko-KR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시대가 왔다...'주종은' 왜 달라졌나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https://www.sisajournal.com/news/articleView.html?idxno=251185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F454F62-8A8C-664C-3423-DCCD2A5EC438}"/>
              </a:ext>
            </a:extLst>
          </p:cNvPr>
          <p:cNvSpPr/>
          <p:nvPr/>
        </p:nvSpPr>
        <p:spPr>
          <a:xfrm rot="5400000">
            <a:off x="5623588" y="-750160"/>
            <a:ext cx="944823" cy="11038440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EEDF07-48CD-E05E-D46B-4FB726457C80}"/>
              </a:ext>
            </a:extLst>
          </p:cNvPr>
          <p:cNvSpPr txBox="1"/>
          <p:nvPr/>
        </p:nvSpPr>
        <p:spPr>
          <a:xfrm>
            <a:off x="794327" y="4346235"/>
            <a:ext cx="10382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WHO</a:t>
            </a:r>
            <a:endParaRPr lang="ko-KR" altLang="ko-KR" sz="24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9DD5FA-424F-82B1-BF19-5B72D7264DE1}"/>
              </a:ext>
            </a:extLst>
          </p:cNvPr>
          <p:cNvSpPr txBox="1"/>
          <p:nvPr/>
        </p:nvSpPr>
        <p:spPr>
          <a:xfrm>
            <a:off x="1015642" y="4761720"/>
            <a:ext cx="9477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Global Information System on Alcohol and Health (GISAH)</a:t>
            </a:r>
          </a:p>
        </p:txBody>
      </p:sp>
    </p:spTree>
    <p:extLst>
      <p:ext uri="{BB962C8B-B14F-4D97-AF65-F5344CB8AC3E}">
        <p14:creationId xmlns:p14="http://schemas.microsoft.com/office/powerpoint/2010/main" val="3816510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653795-FD54-4584-9FFF-8B152619A803}"/>
              </a:ext>
            </a:extLst>
          </p:cNvPr>
          <p:cNvSpPr/>
          <p:nvPr/>
        </p:nvSpPr>
        <p:spPr>
          <a:xfrm rot="5400000">
            <a:off x="-984242" y="2906340"/>
            <a:ext cx="5704716" cy="2607908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A564A56-DED0-F104-27D9-E436AAE222D9}"/>
              </a:ext>
            </a:extLst>
          </p:cNvPr>
          <p:cNvSpPr/>
          <p:nvPr/>
        </p:nvSpPr>
        <p:spPr>
          <a:xfrm rot="5400000">
            <a:off x="1834348" y="2906340"/>
            <a:ext cx="5704716" cy="2607908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B1E1F1-1CC5-BE74-70B2-41747917E0B2}"/>
              </a:ext>
            </a:extLst>
          </p:cNvPr>
          <p:cNvSpPr/>
          <p:nvPr/>
        </p:nvSpPr>
        <p:spPr>
          <a:xfrm rot="5400000">
            <a:off x="4652936" y="2906340"/>
            <a:ext cx="5704716" cy="2607908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46EF791-BE10-8B53-9862-2861C2F54791}"/>
              </a:ext>
            </a:extLst>
          </p:cNvPr>
          <p:cNvSpPr/>
          <p:nvPr/>
        </p:nvSpPr>
        <p:spPr>
          <a:xfrm rot="5400000">
            <a:off x="7471526" y="2906340"/>
            <a:ext cx="5704716" cy="2607908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178554" y="162258"/>
            <a:ext cx="837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05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마무리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C067DD-33D5-40CE-E67A-53C37BF0214C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54D49F0A-8D73-CA19-85A1-91BD8932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6D2DD4-B874-2F3B-1540-C0DBC75423E8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C7E58-E100-3697-3222-7EA8F782193A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275E9-575B-3310-6D5B-B0E042EDF79A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F45E1D-2645-49E0-9988-09CF40842B83}"/>
              </a:ext>
            </a:extLst>
          </p:cNvPr>
          <p:cNvSpPr txBox="1"/>
          <p:nvPr/>
        </p:nvSpPr>
        <p:spPr>
          <a:xfrm>
            <a:off x="768278" y="3483974"/>
            <a:ext cx="2199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김군순</a:t>
            </a:r>
            <a:endParaRPr lang="en-US" altLang="ko-KR" sz="20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D166C-134A-26B7-DE59-709661A63EA9}"/>
              </a:ext>
            </a:extLst>
          </p:cNvPr>
          <p:cNvSpPr txBox="1"/>
          <p:nvPr/>
        </p:nvSpPr>
        <p:spPr>
          <a:xfrm>
            <a:off x="1807970" y="41224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팀원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389E1-B84F-1CC9-905E-F13A84447A6A}"/>
              </a:ext>
            </a:extLst>
          </p:cNvPr>
          <p:cNvSpPr txBox="1"/>
          <p:nvPr/>
        </p:nvSpPr>
        <p:spPr>
          <a:xfrm>
            <a:off x="1506908" y="3585643"/>
            <a:ext cx="708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팀장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F9586-5174-090D-1417-48843013AA09}"/>
              </a:ext>
            </a:extLst>
          </p:cNvPr>
          <p:cNvSpPr txBox="1"/>
          <p:nvPr/>
        </p:nvSpPr>
        <p:spPr>
          <a:xfrm>
            <a:off x="3586868" y="3483974"/>
            <a:ext cx="2199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이대섭</a:t>
            </a:r>
            <a:endParaRPr lang="en-US" altLang="ko-KR" sz="20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70876D-2403-0107-2BFB-B30C918C69D8}"/>
              </a:ext>
            </a:extLst>
          </p:cNvPr>
          <p:cNvSpPr txBox="1"/>
          <p:nvPr/>
        </p:nvSpPr>
        <p:spPr>
          <a:xfrm>
            <a:off x="4325498" y="3585643"/>
            <a:ext cx="708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FD53D5-6C91-61A6-41DF-A7FE40C11C90}"/>
              </a:ext>
            </a:extLst>
          </p:cNvPr>
          <p:cNvSpPr txBox="1"/>
          <p:nvPr/>
        </p:nvSpPr>
        <p:spPr>
          <a:xfrm>
            <a:off x="6405455" y="3483974"/>
            <a:ext cx="2199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김한주</a:t>
            </a:r>
            <a:endParaRPr lang="en-US" altLang="ko-KR" sz="20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CDF30A-C2CA-E1C1-77F4-516BFBDCA924}"/>
              </a:ext>
            </a:extLst>
          </p:cNvPr>
          <p:cNvSpPr txBox="1"/>
          <p:nvPr/>
        </p:nvSpPr>
        <p:spPr>
          <a:xfrm>
            <a:off x="7144085" y="3585643"/>
            <a:ext cx="708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15E854-698E-FE79-75A8-FB23A7B58212}"/>
              </a:ext>
            </a:extLst>
          </p:cNvPr>
          <p:cNvSpPr txBox="1"/>
          <p:nvPr/>
        </p:nvSpPr>
        <p:spPr>
          <a:xfrm>
            <a:off x="9224045" y="3483974"/>
            <a:ext cx="2199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err="1">
                <a:latin typeface="긱블말랑이" panose="020D0504000000000000" pitchFamily="34" charset="-127"/>
                <a:ea typeface="긱블말랑이" panose="020D0504000000000000" pitchFamily="34" charset="-127"/>
              </a:rPr>
              <a:t>서희주</a:t>
            </a:r>
            <a:endParaRPr lang="en-US" altLang="ko-KR" sz="20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CE20A8-40F4-7BB1-20CE-67A248942EC0}"/>
              </a:ext>
            </a:extLst>
          </p:cNvPr>
          <p:cNvSpPr txBox="1"/>
          <p:nvPr/>
        </p:nvSpPr>
        <p:spPr>
          <a:xfrm>
            <a:off x="9962675" y="3585643"/>
            <a:ext cx="708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602788-DFD1-2D97-2188-983450C30A74}"/>
              </a:ext>
            </a:extLst>
          </p:cNvPr>
          <p:cNvSpPr txBox="1"/>
          <p:nvPr/>
        </p:nvSpPr>
        <p:spPr>
          <a:xfrm>
            <a:off x="768278" y="3806462"/>
            <a:ext cx="650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Main :</a:t>
            </a:r>
          </a:p>
          <a:p>
            <a:pPr marR="0" lvl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Sub 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13868-BFA4-95C2-8490-86A11BECD419}"/>
              </a:ext>
            </a:extLst>
          </p:cNvPr>
          <p:cNvSpPr txBox="1"/>
          <p:nvPr/>
        </p:nvSpPr>
        <p:spPr>
          <a:xfrm>
            <a:off x="1314927" y="3806462"/>
            <a:ext cx="1684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PM / BACK-END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FRONT-END /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207FD7-10A8-C61E-0B90-3236A2C95252}"/>
              </a:ext>
            </a:extLst>
          </p:cNvPr>
          <p:cNvSpPr txBox="1"/>
          <p:nvPr/>
        </p:nvSpPr>
        <p:spPr>
          <a:xfrm>
            <a:off x="3591630" y="3806462"/>
            <a:ext cx="650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Main :</a:t>
            </a:r>
          </a:p>
          <a:p>
            <a:pPr marR="0" lvl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Sub 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EA62A4-E4CD-8BE4-95EA-F99516CF40FA}"/>
              </a:ext>
            </a:extLst>
          </p:cNvPr>
          <p:cNvSpPr txBox="1"/>
          <p:nvPr/>
        </p:nvSpPr>
        <p:spPr>
          <a:xfrm>
            <a:off x="4138279" y="3806462"/>
            <a:ext cx="1684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FRONT-END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BACK-END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E7177-D2E0-CCAD-A728-B6DF42FC7E2E}"/>
              </a:ext>
            </a:extLst>
          </p:cNvPr>
          <p:cNvSpPr txBox="1"/>
          <p:nvPr/>
        </p:nvSpPr>
        <p:spPr>
          <a:xfrm>
            <a:off x="6410220" y="3806462"/>
            <a:ext cx="650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Main :</a:t>
            </a:r>
          </a:p>
          <a:p>
            <a:pPr marR="0" lvl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Sub 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7047DD-7C45-0DA1-82D1-9C2A31AA066E}"/>
              </a:ext>
            </a:extLst>
          </p:cNvPr>
          <p:cNvSpPr txBox="1"/>
          <p:nvPr/>
        </p:nvSpPr>
        <p:spPr>
          <a:xfrm>
            <a:off x="6956869" y="3806462"/>
            <a:ext cx="1684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 / Crawling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BACK-END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9DD682-1F17-0797-8C68-C852B2394814}"/>
              </a:ext>
            </a:extLst>
          </p:cNvPr>
          <p:cNvSpPr txBox="1"/>
          <p:nvPr/>
        </p:nvSpPr>
        <p:spPr>
          <a:xfrm>
            <a:off x="9187913" y="3806462"/>
            <a:ext cx="650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Main 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E15D37-9AB5-4A74-71F8-89F3DC27E20F}"/>
              </a:ext>
            </a:extLst>
          </p:cNvPr>
          <p:cNvSpPr txBox="1"/>
          <p:nvPr/>
        </p:nvSpPr>
        <p:spPr>
          <a:xfrm>
            <a:off x="9734562" y="3806462"/>
            <a:ext cx="1684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Front-END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55EDBD-A48C-AE60-5C49-E8D2A4E3D1CF}"/>
              </a:ext>
            </a:extLst>
          </p:cNvPr>
          <p:cNvSpPr txBox="1"/>
          <p:nvPr/>
        </p:nvSpPr>
        <p:spPr>
          <a:xfrm>
            <a:off x="663264" y="4290963"/>
            <a:ext cx="2466975" cy="2246769"/>
          </a:xfrm>
          <a:prstGeom prst="rect">
            <a:avLst/>
          </a:prstGeom>
          <a:noFill/>
        </p:spPr>
        <p:txBody>
          <a:bodyPr wrap="square" lIns="36000" rIns="0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카카오 로그인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게시글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레시피 업로드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저장 기능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게시글 추천 기능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레시피 좋아요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북마크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인기순위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유사레시피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슬라이드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게시판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페이징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레시피 필터링 기능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베이스 설계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메인화면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구현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웹진 페이지 구현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E94E42-6372-E770-76A7-8D7BD0E492C5}"/>
              </a:ext>
            </a:extLst>
          </p:cNvPr>
          <p:cNvSpPr txBox="1"/>
          <p:nvPr/>
        </p:nvSpPr>
        <p:spPr>
          <a:xfrm>
            <a:off x="3462743" y="4290963"/>
            <a:ext cx="2466975" cy="1384995"/>
          </a:xfrm>
          <a:prstGeom prst="rect">
            <a:avLst/>
          </a:prstGeom>
          <a:noFill/>
        </p:spPr>
        <p:txBody>
          <a:bodyPr wrap="square" lIns="36000" rIns="0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커뮤니티 화면 구현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게시판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페이징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 페이지 레이아웃 구성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인기순위 화면 구성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연애테스트 화면 구성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 페이지 디테일 부분 수정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BA8839-9A0A-2A1F-91BA-B80DE83F4BEE}"/>
              </a:ext>
            </a:extLst>
          </p:cNvPr>
          <p:cNvSpPr txBox="1"/>
          <p:nvPr/>
        </p:nvSpPr>
        <p:spPr>
          <a:xfrm>
            <a:off x="6314852" y="4290963"/>
            <a:ext cx="2466975" cy="954107"/>
          </a:xfrm>
          <a:prstGeom prst="rect">
            <a:avLst/>
          </a:prstGeom>
          <a:noFill/>
        </p:spPr>
        <p:txBody>
          <a:bodyPr wrap="square" lIns="36000" rIns="0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레시피 데이터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크롤링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모델링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레시피 필터링 기능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마이페이지 기능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3BFCF1-A24C-252D-0CB8-D9FB8ACACCD9}"/>
              </a:ext>
            </a:extLst>
          </p:cNvPr>
          <p:cNvSpPr txBox="1"/>
          <p:nvPr/>
        </p:nvSpPr>
        <p:spPr>
          <a:xfrm>
            <a:off x="9117534" y="4290963"/>
            <a:ext cx="2466975" cy="1600438"/>
          </a:xfrm>
          <a:prstGeom prst="rect">
            <a:avLst/>
          </a:prstGeom>
          <a:noFill/>
        </p:spPr>
        <p:txBody>
          <a:bodyPr wrap="square" lIns="3600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마이페이지 세부화면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메거진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첫 화면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레시피 등록 화면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도전 바텐더 등록 화면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레시피 별 화면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 화면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화면설계서 디테일 부분 수정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9FE209D5-15A2-A2AA-4EC0-2F3308DB5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5212" y="1729265"/>
            <a:ext cx="1580161" cy="1731206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2E9D4EF5-7706-FDEC-3241-A9B5D7E79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5879" y="1729265"/>
            <a:ext cx="1415939" cy="1749778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9D35D3E7-A9D7-A771-844B-1776CC756B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9645" y="1737557"/>
            <a:ext cx="1982343" cy="1749778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5AFE1B6D-DBBA-F0AF-CA18-402E8097AA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3686" y="1624981"/>
            <a:ext cx="1944568" cy="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80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E38144-61FA-4245-5003-5EA15959A2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8247"/>
          </a:solidFill>
          <a:ln w="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1BBC46-EA3D-023C-1505-776D1488ACF8}"/>
              </a:ext>
            </a:extLst>
          </p:cNvPr>
          <p:cNvSpPr txBox="1"/>
          <p:nvPr/>
        </p:nvSpPr>
        <p:spPr>
          <a:xfrm>
            <a:off x="-630238" y="3326508"/>
            <a:ext cx="1345247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600" dirty="0">
                <a:solidFill>
                  <a:schemeClr val="bg1">
                    <a:alpha val="19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COCKTAIL</a:t>
            </a:r>
            <a:endParaRPr lang="ko-KR" altLang="en-US" sz="16600" dirty="0">
              <a:solidFill>
                <a:schemeClr val="bg1">
                  <a:alpha val="19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1E66DE-80EE-94C6-EAEF-1C20263FCABA}"/>
              </a:ext>
            </a:extLst>
          </p:cNvPr>
          <p:cNvSpPr txBox="1"/>
          <p:nvPr/>
        </p:nvSpPr>
        <p:spPr>
          <a:xfrm>
            <a:off x="2457023" y="2497976"/>
            <a:ext cx="72779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0833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01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제안배경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B401A0-14C7-9D3F-635F-42071D1CC373}"/>
              </a:ext>
            </a:extLst>
          </p:cNvPr>
          <p:cNvGrpSpPr/>
          <p:nvPr/>
        </p:nvGrpSpPr>
        <p:grpSpPr>
          <a:xfrm>
            <a:off x="4374214" y="880916"/>
            <a:ext cx="3443571" cy="518815"/>
            <a:chOff x="4374215" y="1006125"/>
            <a:chExt cx="3443571" cy="51881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0C4AC8-546C-DD6B-D616-ECBD0722C03D}"/>
                </a:ext>
              </a:extLst>
            </p:cNvPr>
            <p:cNvSpPr txBox="1"/>
            <p:nvPr/>
          </p:nvSpPr>
          <p:spPr>
            <a:xfrm>
              <a:off x="4374215" y="1063275"/>
              <a:ext cx="3443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MZ</a:t>
              </a:r>
              <a:r>
                <a:rPr lang="ko-KR" altLang="en-US" sz="20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세대의 </a:t>
              </a:r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홈술</a:t>
              </a:r>
              <a:r>
                <a:rPr lang="en-US" altLang="ko-KR" sz="24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 </a:t>
              </a:r>
              <a:r>
                <a:rPr lang="ko-KR" altLang="en-US" sz="24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혼술 </a:t>
              </a:r>
              <a:r>
                <a:rPr lang="ko-KR" altLang="en-US" sz="20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문화 증가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7D70C3-47D5-C936-E0C0-C4C3612F481A}"/>
                </a:ext>
              </a:extLst>
            </p:cNvPr>
            <p:cNvSpPr txBox="1"/>
            <p:nvPr/>
          </p:nvSpPr>
          <p:spPr>
            <a:xfrm>
              <a:off x="6033934" y="1006125"/>
              <a:ext cx="2574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.</a:t>
              </a:r>
              <a:endPara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79B378-175E-D484-1DF5-FFE09B19BB1D}"/>
              </a:ext>
            </a:extLst>
          </p:cNvPr>
          <p:cNvGrpSpPr/>
          <p:nvPr/>
        </p:nvGrpSpPr>
        <p:grpSpPr>
          <a:xfrm>
            <a:off x="4120197" y="1547150"/>
            <a:ext cx="3951606" cy="3763700"/>
            <a:chOff x="6413376" y="1058478"/>
            <a:chExt cx="4822588" cy="459326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E68FA0A-6402-DA84-B5D4-38332A0496D3}"/>
                </a:ext>
              </a:extLst>
            </p:cNvPr>
            <p:cNvGrpSpPr/>
            <p:nvPr/>
          </p:nvGrpSpPr>
          <p:grpSpPr>
            <a:xfrm>
              <a:off x="9356340" y="1327273"/>
              <a:ext cx="1879624" cy="3827975"/>
              <a:chOff x="9356340" y="1327273"/>
              <a:chExt cx="1879624" cy="382797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4B8A32-5E47-A82B-D778-4E3ECE321D7C}"/>
                  </a:ext>
                </a:extLst>
              </p:cNvPr>
              <p:cNvGrpSpPr/>
              <p:nvPr/>
            </p:nvGrpSpPr>
            <p:grpSpPr>
              <a:xfrm>
                <a:off x="9356340" y="1327273"/>
                <a:ext cx="1879624" cy="3827975"/>
                <a:chOff x="9356340" y="1327273"/>
                <a:chExt cx="1879624" cy="3827975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238E9F53-5AE0-6BDE-77AB-820C15A16B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56340" y="1327273"/>
                  <a:ext cx="1879624" cy="3827975"/>
                </a:xfrm>
                <a:prstGeom prst="roundRect">
                  <a:avLst>
                    <a:gd name="adj" fmla="val 333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429EF891-5162-719E-0986-12908874C0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76" b="21249"/>
                <a:stretch/>
              </p:blipFill>
              <p:spPr>
                <a:xfrm>
                  <a:off x="9358503" y="1842246"/>
                  <a:ext cx="1877461" cy="1896857"/>
                </a:xfrm>
                <a:prstGeom prst="rect">
                  <a:avLst/>
                </a:prstGeom>
              </p:spPr>
            </p:pic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1E249CF-A7A0-B03C-30B3-650EE53DAC63}"/>
                  </a:ext>
                </a:extLst>
              </p:cNvPr>
              <p:cNvSpPr/>
              <p:nvPr/>
            </p:nvSpPr>
            <p:spPr>
              <a:xfrm>
                <a:off x="9720263" y="4557713"/>
                <a:ext cx="383381" cy="85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548370D-588F-41F3-A03C-A64D9BC3C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3376" y="1058478"/>
              <a:ext cx="1879624" cy="3818422"/>
            </a:xfrm>
            <a:prstGeom prst="roundRect">
              <a:avLst>
                <a:gd name="adj" fmla="val 333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5CA910-270A-851C-91C0-AD81D1A6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4857" y="1833320"/>
              <a:ext cx="1879625" cy="3818423"/>
            </a:xfrm>
            <a:prstGeom prst="roundRect">
              <a:avLst>
                <a:gd name="adj" fmla="val 333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27D47C-A37E-7D2B-61A0-E07A18A99AFB}"/>
              </a:ext>
            </a:extLst>
          </p:cNvPr>
          <p:cNvSpPr txBox="1"/>
          <p:nvPr/>
        </p:nvSpPr>
        <p:spPr>
          <a:xfrm>
            <a:off x="3029307" y="5539975"/>
            <a:ext cx="6133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코로나 시대를 거치며 </a:t>
            </a:r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혼자</a:t>
            </a:r>
            <a:r>
              <a:rPr lang="en-US" altLang="ko-KR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, </a:t>
            </a:r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집에서 </a:t>
            </a:r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술을 가볍게 즐기는 문화</a:t>
            </a:r>
            <a:endParaRPr lang="en-US" altLang="ko-KR" sz="20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/>
            <a:r>
              <a:rPr lang="ko-KR" altLang="en-US" sz="2000" dirty="0" err="1">
                <a:latin typeface="긱블말랑이" panose="020D0504000000000000" pitchFamily="34" charset="-127"/>
                <a:ea typeface="긱블말랑이" panose="020D0504000000000000" pitchFamily="34" charset="-127"/>
              </a:rPr>
              <a:t>술믈</a:t>
            </a:r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 맛있게 먹기 위해 섞어 먹는 </a:t>
            </a:r>
            <a:r>
              <a:rPr lang="ko-KR" altLang="en-US" sz="2400" dirty="0" err="1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믹솔로지</a:t>
            </a:r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 문화 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7941EC2-88AF-DF34-8D62-2C705B9B6FC3}"/>
              </a:ext>
            </a:extLst>
          </p:cNvPr>
          <p:cNvCxnSpPr>
            <a:cxnSpLocks/>
          </p:cNvCxnSpPr>
          <p:nvPr/>
        </p:nvCxnSpPr>
        <p:spPr>
          <a:xfrm>
            <a:off x="728028" y="5310850"/>
            <a:ext cx="2191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EEF2C9-1781-74FA-C889-8CD54BA0BCDA}"/>
              </a:ext>
            </a:extLst>
          </p:cNvPr>
          <p:cNvGrpSpPr/>
          <p:nvPr/>
        </p:nvGrpSpPr>
        <p:grpSpPr>
          <a:xfrm>
            <a:off x="956731" y="2353817"/>
            <a:ext cx="1733701" cy="2947797"/>
            <a:chOff x="1083998" y="2092281"/>
            <a:chExt cx="1733701" cy="2947797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1ABDD2B-9189-BE41-21CF-AF386185ED44}"/>
                </a:ext>
              </a:extLst>
            </p:cNvPr>
            <p:cNvSpPr/>
            <p:nvPr/>
          </p:nvSpPr>
          <p:spPr>
            <a:xfrm>
              <a:off x="1083998" y="3859385"/>
              <a:ext cx="594283" cy="1180693"/>
            </a:xfrm>
            <a:custGeom>
              <a:avLst/>
              <a:gdLst>
                <a:gd name="connsiteX0" fmla="*/ 0 w 594283"/>
                <a:gd name="connsiteY0" fmla="*/ 297140 h 1180693"/>
                <a:gd name="connsiteX1" fmla="*/ 0 w 594283"/>
                <a:gd name="connsiteY1" fmla="*/ 297140 h 1180693"/>
                <a:gd name="connsiteX2" fmla="*/ 0 w 594283"/>
                <a:gd name="connsiteY2" fmla="*/ 297141 h 1180693"/>
                <a:gd name="connsiteX3" fmla="*/ 297141 w 594283"/>
                <a:gd name="connsiteY3" fmla="*/ 0 h 1180693"/>
                <a:gd name="connsiteX4" fmla="*/ 297142 w 594283"/>
                <a:gd name="connsiteY4" fmla="*/ 0 h 1180693"/>
                <a:gd name="connsiteX5" fmla="*/ 594283 w 594283"/>
                <a:gd name="connsiteY5" fmla="*/ 297141 h 1180693"/>
                <a:gd name="connsiteX6" fmla="*/ 594282 w 594283"/>
                <a:gd name="connsiteY6" fmla="*/ 297141 h 1180693"/>
                <a:gd name="connsiteX7" fmla="*/ 594281 w 594283"/>
                <a:gd name="connsiteY7" fmla="*/ 297151 h 1180693"/>
                <a:gd name="connsiteX8" fmla="*/ 594281 w 594283"/>
                <a:gd name="connsiteY8" fmla="*/ 1180693 h 1180693"/>
                <a:gd name="connsiteX9" fmla="*/ 0 w 594283"/>
                <a:gd name="connsiteY9" fmla="*/ 1180693 h 1180693"/>
                <a:gd name="connsiteX10" fmla="*/ 0 w 594283"/>
                <a:gd name="connsiteY10" fmla="*/ 297141 h 1180693"/>
                <a:gd name="connsiteX11" fmla="*/ 0 w 594283"/>
                <a:gd name="connsiteY11" fmla="*/ 297141 h 1180693"/>
                <a:gd name="connsiteX12" fmla="*/ 0 w 594283"/>
                <a:gd name="connsiteY12" fmla="*/ 297140 h 1180693"/>
                <a:gd name="connsiteX13" fmla="*/ 6037 w 594283"/>
                <a:gd name="connsiteY13" fmla="*/ 237257 h 1180693"/>
                <a:gd name="connsiteX14" fmla="*/ 297141 w 594283"/>
                <a:gd name="connsiteY14" fmla="*/ 0 h 118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4283" h="1180693">
                  <a:moveTo>
                    <a:pt x="0" y="297140"/>
                  </a:moveTo>
                  <a:lnTo>
                    <a:pt x="0" y="297140"/>
                  </a:lnTo>
                  <a:lnTo>
                    <a:pt x="0" y="297141"/>
                  </a:lnTo>
                  <a:close/>
                  <a:moveTo>
                    <a:pt x="297141" y="0"/>
                  </a:moveTo>
                  <a:lnTo>
                    <a:pt x="297142" y="0"/>
                  </a:lnTo>
                  <a:cubicBezTo>
                    <a:pt x="461248" y="0"/>
                    <a:pt x="594283" y="133035"/>
                    <a:pt x="594283" y="297141"/>
                  </a:cubicBezTo>
                  <a:lnTo>
                    <a:pt x="594282" y="297141"/>
                  </a:lnTo>
                  <a:lnTo>
                    <a:pt x="594281" y="297151"/>
                  </a:lnTo>
                  <a:lnTo>
                    <a:pt x="594281" y="1180693"/>
                  </a:lnTo>
                  <a:lnTo>
                    <a:pt x="0" y="1180693"/>
                  </a:lnTo>
                  <a:lnTo>
                    <a:pt x="0" y="297141"/>
                  </a:lnTo>
                  <a:lnTo>
                    <a:pt x="0" y="297141"/>
                  </a:lnTo>
                  <a:lnTo>
                    <a:pt x="0" y="297140"/>
                  </a:lnTo>
                  <a:lnTo>
                    <a:pt x="6037" y="237257"/>
                  </a:lnTo>
                  <a:cubicBezTo>
                    <a:pt x="33744" y="101855"/>
                    <a:pt x="153548" y="0"/>
                    <a:pt x="29714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52000" rIns="0" bIns="0" rtlCol="0" anchor="t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100</a:t>
              </a:r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억</a:t>
              </a: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55FD8DF-3497-D290-ED2E-895FBA0FE075}"/>
                </a:ext>
              </a:extLst>
            </p:cNvPr>
            <p:cNvSpPr/>
            <p:nvPr/>
          </p:nvSpPr>
          <p:spPr>
            <a:xfrm>
              <a:off x="2223416" y="2092281"/>
              <a:ext cx="594283" cy="2947797"/>
            </a:xfrm>
            <a:custGeom>
              <a:avLst/>
              <a:gdLst>
                <a:gd name="connsiteX0" fmla="*/ 0 w 594283"/>
                <a:gd name="connsiteY0" fmla="*/ 297140 h 2947797"/>
                <a:gd name="connsiteX1" fmla="*/ 0 w 594283"/>
                <a:gd name="connsiteY1" fmla="*/ 297141 h 2947797"/>
                <a:gd name="connsiteX2" fmla="*/ 0 w 594283"/>
                <a:gd name="connsiteY2" fmla="*/ 297141 h 2947797"/>
                <a:gd name="connsiteX3" fmla="*/ 297141 w 594283"/>
                <a:gd name="connsiteY3" fmla="*/ 0 h 2947797"/>
                <a:gd name="connsiteX4" fmla="*/ 297142 w 594283"/>
                <a:gd name="connsiteY4" fmla="*/ 0 h 2947797"/>
                <a:gd name="connsiteX5" fmla="*/ 594283 w 594283"/>
                <a:gd name="connsiteY5" fmla="*/ 297141 h 2947797"/>
                <a:gd name="connsiteX6" fmla="*/ 594282 w 594283"/>
                <a:gd name="connsiteY6" fmla="*/ 297141 h 2947797"/>
                <a:gd name="connsiteX7" fmla="*/ 594282 w 594283"/>
                <a:gd name="connsiteY7" fmla="*/ 1180693 h 2947797"/>
                <a:gd name="connsiteX8" fmla="*/ 594283 w 594283"/>
                <a:gd name="connsiteY8" fmla="*/ 1180693 h 2947797"/>
                <a:gd name="connsiteX9" fmla="*/ 594283 w 594283"/>
                <a:gd name="connsiteY9" fmla="*/ 2064245 h 2947797"/>
                <a:gd name="connsiteX10" fmla="*/ 594283 w 594283"/>
                <a:gd name="connsiteY10" fmla="*/ 2947797 h 2947797"/>
                <a:gd name="connsiteX11" fmla="*/ 2 w 594283"/>
                <a:gd name="connsiteY11" fmla="*/ 2947797 h 2947797"/>
                <a:gd name="connsiteX12" fmla="*/ 2 w 594283"/>
                <a:gd name="connsiteY12" fmla="*/ 2064245 h 2947797"/>
                <a:gd name="connsiteX13" fmla="*/ 2 w 594283"/>
                <a:gd name="connsiteY13" fmla="*/ 1180693 h 2947797"/>
                <a:gd name="connsiteX14" fmla="*/ 1 w 594283"/>
                <a:gd name="connsiteY14" fmla="*/ 1180693 h 2947797"/>
                <a:gd name="connsiteX15" fmla="*/ 1 w 594283"/>
                <a:gd name="connsiteY15" fmla="*/ 297150 h 2947797"/>
                <a:gd name="connsiteX16" fmla="*/ 0 w 594283"/>
                <a:gd name="connsiteY16" fmla="*/ 297141 h 2947797"/>
                <a:gd name="connsiteX17" fmla="*/ 6037 w 594283"/>
                <a:gd name="connsiteY17" fmla="*/ 237257 h 2947797"/>
                <a:gd name="connsiteX18" fmla="*/ 297141 w 594283"/>
                <a:gd name="connsiteY18" fmla="*/ 0 h 294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4283" h="2947797">
                  <a:moveTo>
                    <a:pt x="0" y="297140"/>
                  </a:moveTo>
                  <a:lnTo>
                    <a:pt x="0" y="297141"/>
                  </a:lnTo>
                  <a:lnTo>
                    <a:pt x="0" y="297141"/>
                  </a:lnTo>
                  <a:close/>
                  <a:moveTo>
                    <a:pt x="297141" y="0"/>
                  </a:moveTo>
                  <a:lnTo>
                    <a:pt x="297142" y="0"/>
                  </a:lnTo>
                  <a:cubicBezTo>
                    <a:pt x="461248" y="0"/>
                    <a:pt x="594283" y="133035"/>
                    <a:pt x="594283" y="297141"/>
                  </a:cubicBezTo>
                  <a:lnTo>
                    <a:pt x="594282" y="297141"/>
                  </a:lnTo>
                  <a:lnTo>
                    <a:pt x="594282" y="1180693"/>
                  </a:lnTo>
                  <a:lnTo>
                    <a:pt x="594283" y="1180693"/>
                  </a:lnTo>
                  <a:lnTo>
                    <a:pt x="594283" y="2064245"/>
                  </a:lnTo>
                  <a:lnTo>
                    <a:pt x="594283" y="2947797"/>
                  </a:lnTo>
                  <a:lnTo>
                    <a:pt x="2" y="2947797"/>
                  </a:lnTo>
                  <a:lnTo>
                    <a:pt x="2" y="2064245"/>
                  </a:lnTo>
                  <a:lnTo>
                    <a:pt x="2" y="1180693"/>
                  </a:lnTo>
                  <a:lnTo>
                    <a:pt x="1" y="1180693"/>
                  </a:lnTo>
                  <a:lnTo>
                    <a:pt x="1" y="297150"/>
                  </a:lnTo>
                  <a:lnTo>
                    <a:pt x="0" y="297141"/>
                  </a:lnTo>
                  <a:lnTo>
                    <a:pt x="6037" y="237257"/>
                  </a:lnTo>
                  <a:cubicBezTo>
                    <a:pt x="33744" y="101855"/>
                    <a:pt x="153548" y="0"/>
                    <a:pt x="297141" y="0"/>
                  </a:cubicBezTo>
                  <a:close/>
                </a:path>
              </a:pathLst>
            </a:custGeom>
            <a:solidFill>
              <a:srgbClr val="D18247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52000" rIns="0" bIns="0" rtlCol="0" anchor="t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300</a:t>
              </a:r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Pretendard SemiBold" panose="02000703000000020004" pitchFamily="50" charset="-127"/>
                </a:rPr>
                <a:t>억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D472209-1E61-5B26-9DEF-50857A467724}"/>
              </a:ext>
            </a:extLst>
          </p:cNvPr>
          <p:cNvSpPr txBox="1"/>
          <p:nvPr/>
        </p:nvSpPr>
        <p:spPr>
          <a:xfrm>
            <a:off x="1848347" y="5310850"/>
            <a:ext cx="1089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kern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2022.11</a:t>
            </a:r>
            <a:r>
              <a:rPr lang="ko-KR" altLang="en-US" sz="1400" kern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FD8E32-E72C-A168-8225-7B6315F20125}"/>
              </a:ext>
            </a:extLst>
          </p:cNvPr>
          <p:cNvSpPr txBox="1"/>
          <p:nvPr/>
        </p:nvSpPr>
        <p:spPr>
          <a:xfrm>
            <a:off x="711990" y="5310850"/>
            <a:ext cx="1089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kern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2019</a:t>
            </a:r>
            <a:endParaRPr lang="ko-KR" altLang="en-US" sz="1400" kern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33" name="그래픽 1032">
            <a:extLst>
              <a:ext uri="{FF2B5EF4-FFF2-40B4-BE49-F238E27FC236}">
                <a16:creationId xmlns:a16="http://schemas.microsoft.com/office/drawing/2014/main" id="{3DC0FCA4-F971-EA4D-5B7C-9575F6055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939712">
            <a:off x="1103923" y="2892703"/>
            <a:ext cx="1526822" cy="111684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A7095720-98BC-F13B-1872-92435D104AE8}"/>
              </a:ext>
            </a:extLst>
          </p:cNvPr>
          <p:cNvSpPr txBox="1"/>
          <p:nvPr/>
        </p:nvSpPr>
        <p:spPr>
          <a:xfrm>
            <a:off x="748290" y="1755715"/>
            <a:ext cx="2150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토닉워터 시장 규모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69D66C41-EE7E-51BC-35C4-FD8C2DE03F7F}"/>
              </a:ext>
            </a:extLst>
          </p:cNvPr>
          <p:cNvSpPr txBox="1"/>
          <p:nvPr/>
        </p:nvSpPr>
        <p:spPr>
          <a:xfrm>
            <a:off x="9291844" y="1755715"/>
            <a:ext cx="2150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2030 </a:t>
            </a:r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혼합주</a:t>
            </a:r>
            <a:endParaRPr lang="en-US" altLang="ko-KR" sz="20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음주 비율</a:t>
            </a:r>
          </a:p>
        </p:txBody>
      </p:sp>
      <p:pic>
        <p:nvPicPr>
          <p:cNvPr id="1037" name="그래픽 1036">
            <a:extLst>
              <a:ext uri="{FF2B5EF4-FFF2-40B4-BE49-F238E27FC236}">
                <a16:creationId xmlns:a16="http://schemas.microsoft.com/office/drawing/2014/main" id="{133DF55F-9FC5-8000-91BA-8E171CB4A2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8251" y="2660706"/>
            <a:ext cx="2391664" cy="2248684"/>
          </a:xfrm>
          <a:prstGeom prst="rect">
            <a:avLst/>
          </a:prstGeom>
        </p:spPr>
      </p:pic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F5C5C340-12C4-A063-6B41-03A9D5C4D31F}"/>
              </a:ext>
            </a:extLst>
          </p:cNvPr>
          <p:cNvGrpSpPr/>
          <p:nvPr/>
        </p:nvGrpSpPr>
        <p:grpSpPr>
          <a:xfrm>
            <a:off x="9057399" y="4903196"/>
            <a:ext cx="1819645" cy="1024576"/>
            <a:chOff x="8943099" y="4744869"/>
            <a:chExt cx="1819645" cy="1024576"/>
          </a:xfrm>
        </p:grpSpPr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1BBEEDB8-B1F1-35FC-BCF0-A46282F198D5}"/>
                </a:ext>
              </a:extLst>
            </p:cNvPr>
            <p:cNvGrpSpPr/>
            <p:nvPr/>
          </p:nvGrpSpPr>
          <p:grpSpPr>
            <a:xfrm>
              <a:off x="8943099" y="4757256"/>
              <a:ext cx="1612982" cy="701410"/>
              <a:chOff x="8943099" y="4757256"/>
              <a:chExt cx="1612982" cy="701410"/>
            </a:xfrm>
          </p:grpSpPr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B5ED2AB4-4674-4CF4-F299-35190A1F2311}"/>
                  </a:ext>
                </a:extLst>
              </p:cNvPr>
              <p:cNvSpPr txBox="1"/>
              <p:nvPr/>
            </p:nvSpPr>
            <p:spPr>
              <a:xfrm>
                <a:off x="8943099" y="4757256"/>
                <a:ext cx="1089885" cy="701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ctr" defTabSz="914400" rtl="0" eaLnBrk="1" latinLnBrk="1" hangingPunct="1">
                  <a:lnSpc>
                    <a:spcPct val="150000"/>
                  </a:lnSpc>
                  <a:defRPr sz="1862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kern="12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20</a:t>
                </a:r>
                <a:r>
                  <a:rPr lang="ko-KR" altLang="en-US" sz="1400" kern="12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대</a:t>
                </a:r>
                <a:endParaRPr lang="en-US" altLang="ko-KR" sz="1400" kern="12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algn="ctr" defTabSz="914400" rtl="0" eaLnBrk="1" latinLnBrk="1" hangingPunct="1">
                  <a:lnSpc>
                    <a:spcPct val="150000"/>
                  </a:lnSpc>
                  <a:defRPr sz="1862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kern="12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30</a:t>
                </a:r>
                <a:r>
                  <a:rPr lang="ko-KR" altLang="en-US" sz="1400" kern="12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대</a:t>
                </a:r>
              </a:p>
            </p:txBody>
          </p:sp>
          <p:sp>
            <p:nvSpPr>
              <p:cNvPr id="1040" name="사각형: 둥근 모서리 1039">
                <a:extLst>
                  <a:ext uri="{FF2B5EF4-FFF2-40B4-BE49-F238E27FC236}">
                    <a16:creationId xmlns:a16="http://schemas.microsoft.com/office/drawing/2014/main" id="{19192712-15B4-319E-888A-8059EE602FCA}"/>
                  </a:ext>
                </a:extLst>
              </p:cNvPr>
              <p:cNvSpPr/>
              <p:nvPr/>
            </p:nvSpPr>
            <p:spPr>
              <a:xfrm>
                <a:off x="9865972" y="4824669"/>
                <a:ext cx="690109" cy="283292"/>
              </a:xfrm>
              <a:prstGeom prst="roundRect">
                <a:avLst>
                  <a:gd name="adj" fmla="val 50000"/>
                </a:avLst>
              </a:prstGeom>
              <a:solidFill>
                <a:srgbClr val="D182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1" name="사각형: 둥근 모서리 1040">
                <a:extLst>
                  <a:ext uri="{FF2B5EF4-FFF2-40B4-BE49-F238E27FC236}">
                    <a16:creationId xmlns:a16="http://schemas.microsoft.com/office/drawing/2014/main" id="{F1A0E0C8-FEC3-34E0-3AE1-1AB8AAEC2475}"/>
                  </a:ext>
                </a:extLst>
              </p:cNvPr>
              <p:cNvSpPr/>
              <p:nvPr/>
            </p:nvSpPr>
            <p:spPr>
              <a:xfrm>
                <a:off x="9865972" y="5148017"/>
                <a:ext cx="690109" cy="283292"/>
              </a:xfrm>
              <a:prstGeom prst="roundRect">
                <a:avLst>
                  <a:gd name="adj" fmla="val 50000"/>
                </a:avLst>
              </a:prstGeom>
              <a:solidFill>
                <a:srgbClr val="D182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16FDECF9-E335-0D6E-0A36-512FEA4C4FBD}"/>
                </a:ext>
              </a:extLst>
            </p:cNvPr>
            <p:cNvSpPr txBox="1"/>
            <p:nvPr/>
          </p:nvSpPr>
          <p:spPr>
            <a:xfrm>
              <a:off x="9672859" y="4744869"/>
              <a:ext cx="1089885" cy="1024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rtl="0" eaLnBrk="1" latinLnBrk="1" hangingPunct="1">
                <a:lnSpc>
                  <a:spcPct val="150000"/>
                </a:lnSpc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400" kern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50.9%</a:t>
              </a:r>
            </a:p>
            <a:p>
              <a:pPr marL="0" algn="ctr" defTabSz="914400" rtl="0" eaLnBrk="1" latinLnBrk="1" hangingPunct="1">
                <a:lnSpc>
                  <a:spcPct val="150000"/>
                </a:lnSpc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49%</a:t>
              </a:r>
              <a:endParaRPr lang="en-US" altLang="ko-KR" sz="1400" kern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0" algn="ctr" defTabSz="914400" rtl="0" eaLnBrk="1" latinLnBrk="1" hangingPunct="1">
                <a:lnSpc>
                  <a:spcPct val="150000"/>
                </a:lnSpc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 altLang="ko-KR" sz="1400" kern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044" name="TextBox 1043">
            <a:extLst>
              <a:ext uri="{FF2B5EF4-FFF2-40B4-BE49-F238E27FC236}">
                <a16:creationId xmlns:a16="http://schemas.microsoft.com/office/drawing/2014/main" id="{14B1F282-9BF7-EF5C-8417-1A85A91FCD5C}"/>
              </a:ext>
            </a:extLst>
          </p:cNvPr>
          <p:cNvSpPr txBox="1"/>
          <p:nvPr/>
        </p:nvSpPr>
        <p:spPr>
          <a:xfrm>
            <a:off x="2023777" y="4122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148302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79F8D8C-B4B4-681A-F3BD-1D6C5AB57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4" b="11905"/>
          <a:stretch/>
        </p:blipFill>
        <p:spPr>
          <a:xfrm>
            <a:off x="1577719" y="1605637"/>
            <a:ext cx="9036561" cy="4863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01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제안배경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0C4AC8-546C-DD6B-D616-ECBD0722C03D}"/>
              </a:ext>
            </a:extLst>
          </p:cNvPr>
          <p:cNvSpPr txBox="1"/>
          <p:nvPr/>
        </p:nvSpPr>
        <p:spPr>
          <a:xfrm>
            <a:off x="3716991" y="938066"/>
            <a:ext cx="4758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latin typeface="긱블말랑이" panose="020D0504000000000000" pitchFamily="34" charset="-127"/>
                <a:ea typeface="긱블말랑이" panose="020D0504000000000000" pitchFamily="34" charset="-127"/>
              </a:rPr>
              <a:t>한국은 칵테일 소비량이 적어 정보접근이 어려움</a:t>
            </a:r>
            <a:endParaRPr lang="ko-KR" altLang="en-US" sz="2000" dirty="0"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F1AD59-2A50-2D89-5489-67EA6C9CF55B}"/>
              </a:ext>
            </a:extLst>
          </p:cNvPr>
          <p:cNvSpPr txBox="1"/>
          <p:nvPr/>
        </p:nvSpPr>
        <p:spPr>
          <a:xfrm>
            <a:off x="2023777" y="4122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55698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6AA878C-C070-E8BD-64D7-11508C4EF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" r="1022" b="4657"/>
          <a:stretch/>
        </p:blipFill>
        <p:spPr>
          <a:xfrm>
            <a:off x="1189438" y="1647856"/>
            <a:ext cx="9813124" cy="4568964"/>
          </a:xfrm>
          <a:prstGeom prst="roundRect">
            <a:avLst>
              <a:gd name="adj" fmla="val 3742"/>
            </a:avLst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01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제안배경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0C4AC8-546C-DD6B-D616-ECBD0722C03D}"/>
              </a:ext>
            </a:extLst>
          </p:cNvPr>
          <p:cNvSpPr txBox="1"/>
          <p:nvPr/>
        </p:nvSpPr>
        <p:spPr>
          <a:xfrm>
            <a:off x="3716991" y="938066"/>
            <a:ext cx="4758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한국은 칵테일 소비량이 적어 정보접근이 어려움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C50BC8-9357-FE77-EBF4-558754F9C8B9}"/>
              </a:ext>
            </a:extLst>
          </p:cNvPr>
          <p:cNvGrpSpPr/>
          <p:nvPr/>
        </p:nvGrpSpPr>
        <p:grpSpPr>
          <a:xfrm>
            <a:off x="6618246" y="3452156"/>
            <a:ext cx="3713558" cy="1901483"/>
            <a:chOff x="6779568" y="2143262"/>
            <a:chExt cx="4583725" cy="234704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89960E-AEC1-2E77-2378-2ED9E0CEFA05}"/>
                </a:ext>
              </a:extLst>
            </p:cNvPr>
            <p:cNvSpPr/>
            <p:nvPr/>
          </p:nvSpPr>
          <p:spPr>
            <a:xfrm>
              <a:off x="6779568" y="2143262"/>
              <a:ext cx="4583725" cy="2347041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B16D540-F3C4-5C2D-448C-CFA2B8249A02}"/>
                </a:ext>
              </a:extLst>
            </p:cNvPr>
            <p:cNvGrpSpPr/>
            <p:nvPr/>
          </p:nvGrpSpPr>
          <p:grpSpPr>
            <a:xfrm>
              <a:off x="7254892" y="2392185"/>
              <a:ext cx="3500555" cy="1743210"/>
              <a:chOff x="6839825" y="1577430"/>
              <a:chExt cx="3500555" cy="1743210"/>
            </a:xfrm>
          </p:grpSpPr>
          <p:pic>
            <p:nvPicPr>
              <p:cNvPr id="11" name="그래픽 10">
                <a:extLst>
                  <a:ext uri="{FF2B5EF4-FFF2-40B4-BE49-F238E27FC236}">
                    <a16:creationId xmlns:a16="http://schemas.microsoft.com/office/drawing/2014/main" id="{C8E8A9FE-EC75-ADCF-4AAA-D7BB07503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39825" y="1679830"/>
                <a:ext cx="1184426" cy="164081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B51B20-1037-CF34-66A4-CF5FC03E8AB5}"/>
                  </a:ext>
                </a:extLst>
              </p:cNvPr>
              <p:cNvSpPr txBox="1"/>
              <p:nvPr/>
            </p:nvSpPr>
            <p:spPr>
              <a:xfrm>
                <a:off x="8047766" y="1815065"/>
                <a:ext cx="229261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600" dirty="0" err="1">
                    <a:solidFill>
                      <a:srgbClr val="D18247"/>
                    </a:solidFill>
                    <a:latin typeface="긱블말랑이" panose="020D0504000000000000" pitchFamily="34" charset="-127"/>
                    <a:ea typeface="긱블말랑이" panose="020D0504000000000000" pitchFamily="34" charset="-127"/>
                  </a:rPr>
                  <a:t>마텐더</a:t>
                </a:r>
                <a:endParaRPr lang="ko-KR" altLang="en-US" sz="66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867588-7F02-1B79-5F35-79D8EFDB7852}"/>
                  </a:ext>
                </a:extLst>
              </p:cNvPr>
              <p:cNvSpPr txBox="1"/>
              <p:nvPr/>
            </p:nvSpPr>
            <p:spPr>
              <a:xfrm>
                <a:off x="8062298" y="1577430"/>
                <a:ext cx="1814920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D18247"/>
                    </a:solidFill>
                    <a:latin typeface="긱블말랑이" panose="020D0504000000000000" pitchFamily="34" charset="-127"/>
                    <a:ea typeface="긱블말랑이" panose="020D0504000000000000" pitchFamily="34" charset="-127"/>
                  </a:rPr>
                  <a:t>나만의 바텐더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30AD46-D4E5-50DD-5FAA-811060D021DD}"/>
                  </a:ext>
                </a:extLst>
              </p:cNvPr>
              <p:cNvSpPr txBox="1"/>
              <p:nvPr/>
            </p:nvSpPr>
            <p:spPr>
              <a:xfrm>
                <a:off x="8085812" y="2927794"/>
                <a:ext cx="1774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>
                    <a:solidFill>
                      <a:srgbClr val="D18247"/>
                    </a:solidFill>
                    <a:latin typeface="긱블말랑이" panose="020D0504000000000000" pitchFamily="34" charset="-127"/>
                    <a:ea typeface="긱블말랑이" panose="020D0504000000000000" pitchFamily="34" charset="-127"/>
                  </a:rPr>
                  <a:t>MyBartender</a:t>
                </a:r>
                <a:endParaRPr lang="ko-KR" altLang="en-US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C9B75BA-4BBC-6181-C08E-511FC9A241BC}"/>
              </a:ext>
            </a:extLst>
          </p:cNvPr>
          <p:cNvSpPr txBox="1"/>
          <p:nvPr/>
        </p:nvSpPr>
        <p:spPr>
          <a:xfrm>
            <a:off x="6636949" y="2700852"/>
            <a:ext cx="3676153" cy="665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누구나</a:t>
            </a:r>
            <a:r>
              <a:rPr lang="ko-KR" altLang="en-US" kern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쉽게</a:t>
            </a:r>
            <a:endParaRPr lang="en-US" altLang="ko-KR" kern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algn="ctr" defTabSz="914400" rtl="0" eaLnBrk="1" latinLnBrk="1" hangingPunct="1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정보를 얻을 수 있는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endParaRPr lang="ko-KR" altLang="en-US" kern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421457-2DC7-D8D6-50CF-909BA81A2793}"/>
              </a:ext>
            </a:extLst>
          </p:cNvPr>
          <p:cNvSpPr txBox="1"/>
          <p:nvPr/>
        </p:nvSpPr>
        <p:spPr>
          <a:xfrm>
            <a:off x="2023777" y="4122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104783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01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제안배경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유사서비스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37EB9-1F48-2DEC-D859-565C63ECD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4"/>
          <a:stretch/>
        </p:blipFill>
        <p:spPr>
          <a:xfrm>
            <a:off x="1427111" y="1509552"/>
            <a:ext cx="9337778" cy="4539689"/>
          </a:xfrm>
          <a:prstGeom prst="roundRect">
            <a:avLst>
              <a:gd name="adj" fmla="val 4564"/>
            </a:avLst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2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01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제안배경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유사서비스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B58C75-38B4-9857-C148-916F309DA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11" y="1457667"/>
            <a:ext cx="9337778" cy="4343040"/>
          </a:xfrm>
          <a:prstGeom prst="roundRect">
            <a:avLst>
              <a:gd name="adj" fmla="val 4564"/>
            </a:avLst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157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A337C179-9742-6119-6DB7-BEFED152B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r="1194"/>
          <a:stretch/>
        </p:blipFill>
        <p:spPr>
          <a:xfrm>
            <a:off x="0" y="938168"/>
            <a:ext cx="12192000" cy="5927308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4DE2D4-EFBB-5702-479D-31BCAF599749}"/>
              </a:ext>
            </a:extLst>
          </p:cNvPr>
          <p:cNvSpPr/>
          <p:nvPr/>
        </p:nvSpPr>
        <p:spPr>
          <a:xfrm>
            <a:off x="6499479" y="1857742"/>
            <a:ext cx="4924115" cy="4588011"/>
          </a:xfrm>
          <a:prstGeom prst="roundRect">
            <a:avLst>
              <a:gd name="adj" fmla="val 3551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7E1673F-8960-430D-9C02-4975348CDD1E}"/>
              </a:ext>
            </a:extLst>
          </p:cNvPr>
          <p:cNvSpPr/>
          <p:nvPr/>
        </p:nvSpPr>
        <p:spPr>
          <a:xfrm>
            <a:off x="900547" y="1857742"/>
            <a:ext cx="4924115" cy="4588011"/>
          </a:xfrm>
          <a:prstGeom prst="roundRect">
            <a:avLst>
              <a:gd name="adj" fmla="val 3551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01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제안배경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유사서비스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16F7160-1208-AF8E-D0F4-3887D387F455}"/>
              </a:ext>
            </a:extLst>
          </p:cNvPr>
          <p:cNvSpPr/>
          <p:nvPr/>
        </p:nvSpPr>
        <p:spPr>
          <a:xfrm>
            <a:off x="1559250" y="1509552"/>
            <a:ext cx="3606708" cy="556597"/>
          </a:xfrm>
          <a:prstGeom prst="roundRect">
            <a:avLst>
              <a:gd name="adj" fmla="val 45022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아쉬운 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459E6B1-EFAA-D194-F886-091AE1565D4A}"/>
              </a:ext>
            </a:extLst>
          </p:cNvPr>
          <p:cNvSpPr/>
          <p:nvPr/>
        </p:nvSpPr>
        <p:spPr>
          <a:xfrm>
            <a:off x="7158182" y="1509552"/>
            <a:ext cx="3606708" cy="556597"/>
          </a:xfrm>
          <a:prstGeom prst="roundRect">
            <a:avLst>
              <a:gd name="adj" fmla="val 45022"/>
            </a:avLst>
          </a:prstGeom>
          <a:solidFill>
            <a:srgbClr val="D1824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개선 목표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31430C77-F1B2-91AF-DB99-1119E0CD0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2720" y="3810432"/>
            <a:ext cx="798702" cy="57684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8B8249-720A-D456-B26C-09CCEABAA687}"/>
              </a:ext>
            </a:extLst>
          </p:cNvPr>
          <p:cNvSpPr txBox="1"/>
          <p:nvPr/>
        </p:nvSpPr>
        <p:spPr>
          <a:xfrm>
            <a:off x="1559250" y="2231580"/>
            <a:ext cx="3676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인기순위 정보 없음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7A519-99DD-B1D8-649E-269915477C99}"/>
              </a:ext>
            </a:extLst>
          </p:cNvPr>
          <p:cNvSpPr txBox="1"/>
          <p:nvPr/>
        </p:nvSpPr>
        <p:spPr>
          <a:xfrm>
            <a:off x="1559250" y="2717324"/>
            <a:ext cx="3676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어떤 칵테일이 인기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많은지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알 수 없어서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초보자는 칵테일 선택에 어려움이 있을 수 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66E3FE-C15B-DEF4-F1C8-4E7C742C3A40}"/>
              </a:ext>
            </a:extLst>
          </p:cNvPr>
          <p:cNvSpPr txBox="1"/>
          <p:nvPr/>
        </p:nvSpPr>
        <p:spPr>
          <a:xfrm>
            <a:off x="1559250" y="3674374"/>
            <a:ext cx="36761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도수 정보가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정도로만 표시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4C9C9-FEE5-0E19-CCF8-FFC9EA8B9517}"/>
              </a:ext>
            </a:extLst>
          </p:cNvPr>
          <p:cNvSpPr txBox="1"/>
          <p:nvPr/>
        </p:nvSpPr>
        <p:spPr>
          <a:xfrm>
            <a:off x="1559250" y="4924528"/>
            <a:ext cx="36761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유저들끼리 정보공유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불가능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64230-ABA7-B829-8820-9F89FAF2B82A}"/>
              </a:ext>
            </a:extLst>
          </p:cNvPr>
          <p:cNvSpPr txBox="1"/>
          <p:nvPr/>
        </p:nvSpPr>
        <p:spPr>
          <a:xfrm>
            <a:off x="6983083" y="2231580"/>
            <a:ext cx="39647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유저들의 </a:t>
            </a:r>
            <a:r>
              <a:rPr lang="ko-KR" alt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좋아요를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 기반으로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인기순위 제공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01E4E-F7BA-66E0-1DA0-A2F3AB4A8C47}"/>
              </a:ext>
            </a:extLst>
          </p:cNvPr>
          <p:cNvSpPr txBox="1"/>
          <p:nvPr/>
        </p:nvSpPr>
        <p:spPr>
          <a:xfrm>
            <a:off x="7091152" y="3274349"/>
            <a:ext cx="3676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정확한 도수 정보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BE832F-BE86-079F-2E3F-8D708AB2DAB4}"/>
              </a:ext>
            </a:extLst>
          </p:cNvPr>
          <p:cNvSpPr txBox="1"/>
          <p:nvPr/>
        </p:nvSpPr>
        <p:spPr>
          <a:xfrm>
            <a:off x="6785899" y="5135982"/>
            <a:ext cx="43512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커뮤니티 공간 제공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유저들이 칵테일 레시피 업로드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68B32-6E9F-B592-9667-519740DF2851}"/>
              </a:ext>
            </a:extLst>
          </p:cNvPr>
          <p:cNvSpPr txBox="1"/>
          <p:nvPr/>
        </p:nvSpPr>
        <p:spPr>
          <a:xfrm>
            <a:off x="7123460" y="4010977"/>
            <a:ext cx="36761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북마크기능으로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유저편의성 제공</a:t>
            </a:r>
          </a:p>
        </p:txBody>
      </p:sp>
    </p:spTree>
    <p:extLst>
      <p:ext uri="{BB962C8B-B14F-4D97-AF65-F5344CB8AC3E}">
        <p14:creationId xmlns:p14="http://schemas.microsoft.com/office/powerpoint/2010/main" val="17494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350D-C49F-EDB8-FB29-933675486C45}"/>
              </a:ext>
            </a:extLst>
          </p:cNvPr>
          <p:cNvSpPr txBox="1"/>
          <p:nvPr/>
        </p:nvSpPr>
        <p:spPr>
          <a:xfrm>
            <a:off x="255486" y="162258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02</a:t>
            </a:r>
            <a:endParaRPr lang="ko-KR" altLang="en-US" sz="4000" dirty="0">
              <a:solidFill>
                <a:srgbClr val="D18247"/>
              </a:solidFill>
              <a:latin typeface="긱블말랑이" panose="020D0504000000000000" pitchFamily="34" charset="-127"/>
              <a:ea typeface="긱블말랑이" panose="020D05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8ED4-CA68-440A-2776-CF21478F8331}"/>
              </a:ext>
            </a:extLst>
          </p:cNvPr>
          <p:cNvSpPr txBox="1"/>
          <p:nvPr/>
        </p:nvSpPr>
        <p:spPr>
          <a:xfrm>
            <a:off x="920194" y="33616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rPr>
              <a:t>설계과정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7FFC7C-E94C-FEAB-B0C6-D81B1225BE0A}"/>
              </a:ext>
            </a:extLst>
          </p:cNvPr>
          <p:cNvSpPr/>
          <p:nvPr/>
        </p:nvSpPr>
        <p:spPr>
          <a:xfrm>
            <a:off x="-114299" y="873413"/>
            <a:ext cx="2311400" cy="116573"/>
          </a:xfrm>
          <a:prstGeom prst="roundRect">
            <a:avLst>
              <a:gd name="adj" fmla="val 50000"/>
            </a:avLst>
          </a:prstGeom>
          <a:solidFill>
            <a:srgbClr val="D18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DA93D-F13E-55E5-4D50-AD8479543954}"/>
              </a:ext>
            </a:extLst>
          </p:cNvPr>
          <p:cNvGrpSpPr/>
          <p:nvPr/>
        </p:nvGrpSpPr>
        <p:grpSpPr>
          <a:xfrm>
            <a:off x="10493126" y="323575"/>
            <a:ext cx="1296450" cy="601143"/>
            <a:chOff x="10299774" y="175436"/>
            <a:chExt cx="1296450" cy="601143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3021D782-D4E5-C9E5-27A0-16FC6C05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1181" y="235142"/>
              <a:ext cx="355043" cy="49184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737E1C-3AA8-2565-667B-20BBDB46E50F}"/>
                </a:ext>
              </a:extLst>
            </p:cNvPr>
            <p:cNvSpPr txBox="1"/>
            <p:nvPr/>
          </p:nvSpPr>
          <p:spPr>
            <a:xfrm>
              <a:off x="10299774" y="240413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마텐더</a:t>
              </a:r>
              <a:endParaRPr lang="ko-KR" altLang="en-US" sz="24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621B3-108A-B019-B11E-350A175D7212}"/>
                </a:ext>
              </a:extLst>
            </p:cNvPr>
            <p:cNvSpPr txBox="1"/>
            <p:nvPr/>
          </p:nvSpPr>
          <p:spPr>
            <a:xfrm>
              <a:off x="10519386" y="17543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나만의 바텐더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1A260-7062-DCE9-FF34-CA959702B36C}"/>
                </a:ext>
              </a:extLst>
            </p:cNvPr>
            <p:cNvSpPr txBox="1"/>
            <p:nvPr/>
          </p:nvSpPr>
          <p:spPr>
            <a:xfrm>
              <a:off x="10448854" y="576524"/>
              <a:ext cx="80021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 err="1">
                  <a:solidFill>
                    <a:srgbClr val="D18247"/>
                  </a:solidFill>
                  <a:latin typeface="긱블말랑이" panose="020D0504000000000000" pitchFamily="34" charset="-127"/>
                  <a:ea typeface="긱블말랑이" panose="020D0504000000000000" pitchFamily="34" charset="-127"/>
                </a:rPr>
                <a:t>MyBartender</a:t>
              </a:r>
              <a:endParaRPr lang="ko-KR" altLang="en-US" sz="700" dirty="0">
                <a:solidFill>
                  <a:srgbClr val="D18247"/>
                </a:solidFill>
                <a:latin typeface="긱블말랑이" panose="020D0504000000000000" pitchFamily="34" charset="-127"/>
                <a:ea typeface="긱블말랑이" panose="020D05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2694A8-52C5-785F-F8F2-265CC1FAED4F}"/>
              </a:ext>
            </a:extLst>
          </p:cNvPr>
          <p:cNvSpPr txBox="1"/>
          <p:nvPr/>
        </p:nvSpPr>
        <p:spPr>
          <a:xfrm>
            <a:off x="2023777" y="41224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- </a:t>
            </a:r>
            <a:r>
              <a:rPr lang="ko-KR" altLang="en-US" dirty="0">
                <a:latin typeface="긱블말랑이" panose="020D0504000000000000" pitchFamily="34" charset="-127"/>
                <a:ea typeface="긱블말랑이" panose="020D0504000000000000" pitchFamily="34" charset="-127"/>
              </a:rPr>
              <a:t>주요 서비스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4718ED-11D0-546E-C49A-FFEDCEAAB171}"/>
              </a:ext>
            </a:extLst>
          </p:cNvPr>
          <p:cNvGrpSpPr/>
          <p:nvPr/>
        </p:nvGrpSpPr>
        <p:grpSpPr>
          <a:xfrm>
            <a:off x="627089" y="1317559"/>
            <a:ext cx="12009413" cy="1451044"/>
            <a:chOff x="627089" y="1317559"/>
            <a:chExt cx="12009413" cy="145104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E528E2E-E50E-3291-806A-5053B5F652F3}"/>
                </a:ext>
              </a:extLst>
            </p:cNvPr>
            <p:cNvSpPr/>
            <p:nvPr/>
          </p:nvSpPr>
          <p:spPr>
            <a:xfrm rot="5400000">
              <a:off x="5906274" y="-3961626"/>
              <a:ext cx="1451044" cy="12009413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CC6F237-1521-EFB6-E99C-E393885C3553}"/>
                </a:ext>
              </a:extLst>
            </p:cNvPr>
            <p:cNvGrpSpPr/>
            <p:nvPr/>
          </p:nvGrpSpPr>
          <p:grpSpPr>
            <a:xfrm>
              <a:off x="769032" y="1461749"/>
              <a:ext cx="1166107" cy="1166107"/>
              <a:chOff x="1008386" y="1667012"/>
              <a:chExt cx="2520000" cy="2520000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9778DCC-4EE3-8E79-0810-4C1D98450E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8386" y="1667012"/>
                <a:ext cx="2520000" cy="2520000"/>
              </a:xfrm>
              <a:prstGeom prst="roundRect">
                <a:avLst>
                  <a:gd name="adj" fmla="val 9309"/>
                </a:avLst>
              </a:prstGeom>
              <a:solidFill>
                <a:srgbClr val="D18247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pic>
            <p:nvPicPr>
              <p:cNvPr id="41" name="그래픽 40">
                <a:extLst>
                  <a:ext uri="{FF2B5EF4-FFF2-40B4-BE49-F238E27FC236}">
                    <a16:creationId xmlns:a16="http://schemas.microsoft.com/office/drawing/2014/main" id="{8CC08D64-4C11-7FF6-2AFC-4B08BA5E2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36047" y="2081012"/>
                <a:ext cx="1064678" cy="1692000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85F62C7-513F-4996-81DA-D333556B07C6}"/>
                </a:ext>
              </a:extLst>
            </p:cNvPr>
            <p:cNvGrpSpPr/>
            <p:nvPr/>
          </p:nvGrpSpPr>
          <p:grpSpPr>
            <a:xfrm>
              <a:off x="2077082" y="1458305"/>
              <a:ext cx="9850458" cy="1186969"/>
              <a:chOff x="2341542" y="1461749"/>
              <a:chExt cx="9850458" cy="118696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AFE251-76F9-19AF-68E9-DCF625A7B6C7}"/>
                  </a:ext>
                </a:extLst>
              </p:cNvPr>
              <p:cNvSpPr txBox="1"/>
              <p:nvPr/>
            </p:nvSpPr>
            <p:spPr>
              <a:xfrm>
                <a:off x="2341542" y="1461749"/>
                <a:ext cx="25927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180975"/>
                <a:r>
                  <a:rPr lang="ko-KR" altLang="en-US" sz="2000" dirty="0">
                    <a:latin typeface="긱블말랑이" panose="020D0504000000000000" pitchFamily="34" charset="-127"/>
                    <a:ea typeface="긱블말랑이" panose="020D0504000000000000" pitchFamily="34" charset="-127"/>
                  </a:rPr>
                  <a:t>칵테일 레시피 추천</a:t>
                </a:r>
                <a:endParaRPr lang="en-US" altLang="ko-KR" sz="2000" dirty="0">
                  <a:latin typeface="긱블말랑이" panose="020D0504000000000000" pitchFamily="34" charset="-127"/>
                  <a:ea typeface="긱블말랑이" panose="020D0504000000000000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F19F3B-25EC-8B64-1B94-B44E1C3CB810}"/>
                  </a:ext>
                </a:extLst>
              </p:cNvPr>
              <p:cNvSpPr txBox="1"/>
              <p:nvPr/>
            </p:nvSpPr>
            <p:spPr>
              <a:xfrm>
                <a:off x="2341542" y="1786944"/>
                <a:ext cx="985045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사용자가 선택한 재료</a:t>
                </a:r>
                <a:r>
                  <a:rPr lang="en-US" altLang="ko-KR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, </a:t>
                </a: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도수 등에 맞는 칵테일 추천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선택한 레시피와 유사한 레시피 함께 추천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칵테일 인기순위 추천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C116900-AAD5-C436-606D-CD79E87CAC0E}"/>
              </a:ext>
            </a:extLst>
          </p:cNvPr>
          <p:cNvGrpSpPr/>
          <p:nvPr/>
        </p:nvGrpSpPr>
        <p:grpSpPr>
          <a:xfrm>
            <a:off x="-432559" y="3018308"/>
            <a:ext cx="12009413" cy="1451044"/>
            <a:chOff x="627089" y="1317559"/>
            <a:chExt cx="12009413" cy="145104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E52AFB5-5611-09EA-8785-A52D5F591CDF}"/>
                </a:ext>
              </a:extLst>
            </p:cNvPr>
            <p:cNvSpPr/>
            <p:nvPr/>
          </p:nvSpPr>
          <p:spPr>
            <a:xfrm rot="5400000">
              <a:off x="5906274" y="-3961626"/>
              <a:ext cx="1451044" cy="12009413"/>
            </a:xfrm>
            <a:prstGeom prst="roundRect">
              <a:avLst>
                <a:gd name="adj" fmla="val 930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48BA8E7-9731-F4F8-7323-08E2BF8B51A0}"/>
                </a:ext>
              </a:extLst>
            </p:cNvPr>
            <p:cNvGrpSpPr/>
            <p:nvPr/>
          </p:nvGrpSpPr>
          <p:grpSpPr>
            <a:xfrm>
              <a:off x="1315134" y="1458305"/>
              <a:ext cx="9850458" cy="927388"/>
              <a:chOff x="1579594" y="1461749"/>
              <a:chExt cx="9850458" cy="927388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06CB05-329C-E6C1-B508-E3CBF04BAD1F}"/>
                  </a:ext>
                </a:extLst>
              </p:cNvPr>
              <p:cNvSpPr txBox="1"/>
              <p:nvPr/>
            </p:nvSpPr>
            <p:spPr>
              <a:xfrm>
                <a:off x="8814397" y="1461749"/>
                <a:ext cx="25927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180975" algn="r"/>
                <a:r>
                  <a:rPr lang="ko-KR" altLang="en-US" sz="2000" dirty="0">
                    <a:latin typeface="긱블말랑이" panose="020D0504000000000000" pitchFamily="34" charset="-127"/>
                    <a:ea typeface="긱블말랑이" panose="020D0504000000000000" pitchFamily="34" charset="-127"/>
                  </a:rPr>
                  <a:t>커뮤니티 서비스</a:t>
                </a:r>
                <a:endParaRPr lang="en-US" altLang="ko-KR" sz="2000" dirty="0">
                  <a:latin typeface="긱블말랑이" panose="020D0504000000000000" pitchFamily="34" charset="-127"/>
                  <a:ea typeface="긱블말랑이" panose="020D0504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13147B-BC87-A322-530D-7F2E9F643F8D}"/>
                  </a:ext>
                </a:extLst>
              </p:cNvPr>
              <p:cNvSpPr txBox="1"/>
              <p:nvPr/>
            </p:nvSpPr>
            <p:spPr>
              <a:xfrm>
                <a:off x="1579594" y="1804362"/>
                <a:ext cx="98504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9388" indent="-179388" algn="r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칵테일에 관심있는</a:t>
                </a:r>
                <a:r>
                  <a:rPr lang="en-US" altLang="ko-KR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, </a:t>
                </a: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즐기는 사용자들이 서로 즐길 수 있는 커뮤니티 제공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  <a:p>
                <a:pPr marL="179388" indent="-179388" algn="r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rPr>
                  <a:t>자신만의 칵테일 레시피를 서로 공유할 수 있는 커뮤니티 제공</a:t>
                </a:r>
                <a:endParaRPr lang="en-US" altLang="ko-KR" sz="16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2476F01-067A-4F04-8AFC-FB7850215988}"/>
                </a:ext>
              </a:extLst>
            </p:cNvPr>
            <p:cNvGrpSpPr/>
            <p:nvPr/>
          </p:nvGrpSpPr>
          <p:grpSpPr>
            <a:xfrm>
              <a:off x="11306530" y="1460027"/>
              <a:ext cx="1166107" cy="1166107"/>
              <a:chOff x="27552942" y="1667012"/>
              <a:chExt cx="2520000" cy="2520000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A1A595D-95A5-8468-A658-5717EF3AAF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52942" y="1667012"/>
                <a:ext cx="2520000" cy="2520000"/>
              </a:xfrm>
              <a:prstGeom prst="roundRect">
                <a:avLst>
                  <a:gd name="adj" fmla="val 9309"/>
                </a:avLst>
              </a:prstGeom>
              <a:solidFill>
                <a:srgbClr val="D18247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88D619C4-C3E0-9007-3907-7970C2308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964587" y="2081013"/>
                <a:ext cx="1696712" cy="1692001"/>
              </a:xfrm>
              <a:prstGeom prst="rect">
                <a:avLst/>
              </a:prstGeom>
            </p:spPr>
          </p:pic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7D16F8-524E-2668-D5D3-113646657E14}"/>
              </a:ext>
            </a:extLst>
          </p:cNvPr>
          <p:cNvGrpSpPr/>
          <p:nvPr/>
        </p:nvGrpSpPr>
        <p:grpSpPr>
          <a:xfrm>
            <a:off x="627089" y="4719056"/>
            <a:ext cx="12009413" cy="1451044"/>
            <a:chOff x="627089" y="1317559"/>
            <a:chExt cx="12009413" cy="1451044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500E3F4-70FE-1F03-FD53-A0603389EE27}"/>
                </a:ext>
              </a:extLst>
            </p:cNvPr>
            <p:cNvGrpSpPr/>
            <p:nvPr/>
          </p:nvGrpSpPr>
          <p:grpSpPr>
            <a:xfrm>
              <a:off x="627089" y="1317559"/>
              <a:ext cx="12009413" cy="1451044"/>
              <a:chOff x="627089" y="1317559"/>
              <a:chExt cx="12009413" cy="1451044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70BD96CC-E1C2-1F82-53D5-21792F90D3B7}"/>
                  </a:ext>
                </a:extLst>
              </p:cNvPr>
              <p:cNvSpPr/>
              <p:nvPr/>
            </p:nvSpPr>
            <p:spPr>
              <a:xfrm rot="5400000">
                <a:off x="5906274" y="-3961626"/>
                <a:ext cx="1451044" cy="12009413"/>
              </a:xfrm>
              <a:prstGeom prst="roundRect">
                <a:avLst>
                  <a:gd name="adj" fmla="val 93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pic>
            <p:nvPicPr>
              <p:cNvPr id="63" name="그래픽 62">
                <a:extLst>
                  <a:ext uri="{FF2B5EF4-FFF2-40B4-BE49-F238E27FC236}">
                    <a16:creationId xmlns:a16="http://schemas.microsoft.com/office/drawing/2014/main" id="{1A36D39D-AA98-2E30-774A-F34E5F4A9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5750" y="1653324"/>
                <a:ext cx="492670" cy="782958"/>
              </a:xfrm>
              <a:prstGeom prst="rect">
                <a:avLst/>
              </a:prstGeom>
            </p:spPr>
          </p:pic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E31DD65A-3B0C-545E-A730-FB9926FAB310}"/>
                  </a:ext>
                </a:extLst>
              </p:cNvPr>
              <p:cNvGrpSpPr/>
              <p:nvPr/>
            </p:nvGrpSpPr>
            <p:grpSpPr>
              <a:xfrm>
                <a:off x="2077082" y="1458305"/>
                <a:ext cx="9850458" cy="1186969"/>
                <a:chOff x="2341542" y="1461749"/>
                <a:chExt cx="9850458" cy="118696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49B7088-93A9-465E-694F-EDDED7D2FDE2}"/>
                    </a:ext>
                  </a:extLst>
                </p:cNvPr>
                <p:cNvSpPr txBox="1"/>
                <p:nvPr/>
              </p:nvSpPr>
              <p:spPr>
                <a:xfrm>
                  <a:off x="2341542" y="1461749"/>
                  <a:ext cx="25927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-180975"/>
                  <a:r>
                    <a:rPr lang="ko-KR" altLang="en-US" sz="2000" dirty="0">
                      <a:latin typeface="긱블말랑이" panose="020D0504000000000000" pitchFamily="34" charset="-127"/>
                      <a:ea typeface="긱블말랑이" panose="020D0504000000000000" pitchFamily="34" charset="-127"/>
                    </a:rPr>
                    <a:t>컨텐츠 제공</a:t>
                  </a:r>
                  <a:endParaRPr lang="en-US" altLang="ko-KR" sz="2000" dirty="0">
                    <a:latin typeface="긱블말랑이" panose="020D0504000000000000" pitchFamily="34" charset="-127"/>
                    <a:ea typeface="긱블말랑이" panose="020D0504000000000000" pitchFamily="34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9F63FF1-5EFB-C994-30AA-0D430E3ED484}"/>
                    </a:ext>
                  </a:extLst>
                </p:cNvPr>
                <p:cNvSpPr txBox="1"/>
                <p:nvPr/>
              </p:nvSpPr>
              <p:spPr>
                <a:xfrm>
                  <a:off x="2341542" y="1786944"/>
                  <a:ext cx="9850458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9388" indent="-179388"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latin typeface="Pretendard ExtraLight" panose="02000303000000020004" pitchFamily="50" charset="-127"/>
                      <a:ea typeface="Pretendard ExtraLight" panose="02000303000000020004" pitchFamily="50" charset="-127"/>
                      <a:cs typeface="Pretendard ExtraLight" panose="02000303000000020004" pitchFamily="50" charset="-127"/>
                    </a:rPr>
                    <a:t>칵테일에 대한 일반이론</a:t>
                  </a:r>
                  <a:r>
                    <a:rPr lang="en-US" altLang="ko-KR" sz="1600" dirty="0">
                      <a:latin typeface="Pretendard ExtraLight" panose="02000303000000020004" pitchFamily="50" charset="-127"/>
                      <a:ea typeface="Pretendard ExtraLight" panose="02000303000000020004" pitchFamily="50" charset="-127"/>
                      <a:cs typeface="Pretendard ExtraLight" panose="02000303000000020004" pitchFamily="50" charset="-127"/>
                    </a:rPr>
                    <a:t> </a:t>
                  </a:r>
                  <a:r>
                    <a:rPr lang="ko-KR" altLang="en-US" sz="1600" dirty="0">
                      <a:latin typeface="Pretendard ExtraLight" panose="02000303000000020004" pitchFamily="50" charset="-127"/>
                      <a:ea typeface="Pretendard ExtraLight" panose="02000303000000020004" pitchFamily="50" charset="-127"/>
                      <a:cs typeface="Pretendard ExtraLight" panose="02000303000000020004" pitchFamily="50" charset="-127"/>
                    </a:rPr>
                    <a:t>등 기초적 지식 제공</a:t>
                  </a:r>
                  <a:endParaRPr lang="en-US" altLang="ko-KR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endParaRPr>
                </a:p>
                <a:p>
                  <a:pPr marL="179388" indent="-179388"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latin typeface="Pretendard ExtraLight" panose="02000303000000020004" pitchFamily="50" charset="-127"/>
                      <a:ea typeface="Pretendard ExtraLight" panose="02000303000000020004" pitchFamily="50" charset="-127"/>
                      <a:cs typeface="Pretendard ExtraLight" panose="02000303000000020004" pitchFamily="50" charset="-127"/>
                    </a:rPr>
                    <a:t>칵테일에 대한 가벼운 이야기 등 잡지 기사와 같은 글 제공</a:t>
                  </a:r>
                </a:p>
                <a:p>
                  <a:pPr marL="179388" indent="-179388"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latin typeface="Pretendard ExtraLight" panose="02000303000000020004" pitchFamily="50" charset="-127"/>
                      <a:ea typeface="Pretendard ExtraLight" panose="02000303000000020004" pitchFamily="50" charset="-127"/>
                      <a:cs typeface="Pretendard ExtraLight" panose="02000303000000020004" pitchFamily="50" charset="-127"/>
                    </a:rPr>
                    <a:t>연애테스트 등과 같은 가볍게 지인들과 즐길 수 있는 컨텐츠 제공</a:t>
                  </a:r>
                  <a:endParaRPr lang="en-US" altLang="ko-KR" sz="1600" dirty="0">
                    <a:latin typeface="Pretendard ExtraLight" panose="02000303000000020004" pitchFamily="50" charset="-127"/>
                    <a:ea typeface="Pretendard ExtraLight" panose="02000303000000020004" pitchFamily="50" charset="-127"/>
                    <a:cs typeface="Pretendard ExtraLight" panose="02000303000000020004" pitchFamily="50" charset="-127"/>
                  </a:endParaRPr>
                </a:p>
              </p:txBody>
            </p:sp>
          </p:grp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4AB52F2-25E2-17D6-11A3-C18242E5E11D}"/>
                </a:ext>
              </a:extLst>
            </p:cNvPr>
            <p:cNvGrpSpPr/>
            <p:nvPr/>
          </p:nvGrpSpPr>
          <p:grpSpPr>
            <a:xfrm>
              <a:off x="769031" y="1461749"/>
              <a:ext cx="1166107" cy="1166107"/>
              <a:chOff x="8541124" y="1667012"/>
              <a:chExt cx="2520000" cy="2520000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DC7F0ED2-C7FB-059E-057E-26E3E4F087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1124" y="1667012"/>
                <a:ext cx="2520000" cy="2520000"/>
              </a:xfrm>
              <a:prstGeom prst="roundRect">
                <a:avLst>
                  <a:gd name="adj" fmla="val 9309"/>
                </a:avLst>
              </a:prstGeom>
              <a:solidFill>
                <a:srgbClr val="D18247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endParaRPr>
              </a:p>
            </p:txBody>
          </p:sp>
          <p:pic>
            <p:nvPicPr>
              <p:cNvPr id="69" name="그래픽 68">
                <a:extLst>
                  <a:ext uri="{FF2B5EF4-FFF2-40B4-BE49-F238E27FC236}">
                    <a16:creationId xmlns:a16="http://schemas.microsoft.com/office/drawing/2014/main" id="{B0EF2474-E75F-C4F1-EB50-E3602EA01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955124" y="2081012"/>
                <a:ext cx="1692000" cy="169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43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627310-3f1d-4820-b1db-302420b5a55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8A48F420ACAC4EA802A1F80B3CE4B4" ma:contentTypeVersion="4" ma:contentTypeDescription="새 문서를 만듭니다." ma:contentTypeScope="" ma:versionID="910260a3f45322448586415a471f327a">
  <xsd:schema xmlns:xsd="http://www.w3.org/2001/XMLSchema" xmlns:xs="http://www.w3.org/2001/XMLSchema" xmlns:p="http://schemas.microsoft.com/office/2006/metadata/properties" xmlns:ns3="9d627310-3f1d-4820-b1db-302420b5a55d" targetNamespace="http://schemas.microsoft.com/office/2006/metadata/properties" ma:root="true" ma:fieldsID="8d96658863e80cc5b089b56f9a54dd83" ns3:_="">
    <xsd:import namespace="9d627310-3f1d-4820-b1db-302420b5a5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27310-3f1d-4820-b1db-302420b5a5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01440F-7308-4923-9645-0E78FD0A0610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9d627310-3f1d-4820-b1db-302420b5a55d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F6AABE0-F248-4277-A069-BA79F3323B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D784DB-6072-4D36-BC51-55199D2194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627310-3f1d-4820-b1db-302420b5a5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1027</Words>
  <Application>Microsoft Office PowerPoint</Application>
  <PresentationFormat>와이드스크린</PresentationFormat>
  <Paragraphs>520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맑은 고딕</vt:lpstr>
      <vt:lpstr>Pretendard ExtraLight</vt:lpstr>
      <vt:lpstr>Pretendard Medium</vt:lpstr>
      <vt:lpstr>Pretendard SemiBold</vt:lpstr>
      <vt:lpstr>G마켓 산스 Bold</vt:lpstr>
      <vt:lpstr>Pretendard Light</vt:lpstr>
      <vt:lpstr>G마켓 산스 Medium</vt:lpstr>
      <vt:lpstr>긱블말랑이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김군순</dc:creator>
  <cp:lastModifiedBy>김군순</cp:lastModifiedBy>
  <cp:revision>33</cp:revision>
  <dcterms:created xsi:type="dcterms:W3CDTF">2023-08-30T09:30:06Z</dcterms:created>
  <dcterms:modified xsi:type="dcterms:W3CDTF">2023-09-21T07:26:04Z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0x0101005C8A48F420ACAC4EA802A1F80B3CE4B4</vt:lpwstr>
  </property>
</Properties>
</file>